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309" r:id="rId4"/>
    <p:sldId id="310" r:id="rId5"/>
    <p:sldId id="317" r:id="rId6"/>
    <p:sldId id="318" r:id="rId7"/>
    <p:sldId id="311" r:id="rId8"/>
    <p:sldId id="313" r:id="rId9"/>
    <p:sldId id="314" r:id="rId10"/>
    <p:sldId id="320" r:id="rId11"/>
    <p:sldId id="321" r:id="rId12"/>
    <p:sldId id="319" r:id="rId13"/>
    <p:sldId id="322" r:id="rId14"/>
    <p:sldId id="323" r:id="rId15"/>
    <p:sldId id="324" r:id="rId16"/>
    <p:sldId id="325" r:id="rId17"/>
    <p:sldId id="326" r:id="rId18"/>
    <p:sldId id="328" r:id="rId19"/>
    <p:sldId id="312" r:id="rId20"/>
    <p:sldId id="327" r:id="rId21"/>
    <p:sldId id="330" r:id="rId22"/>
    <p:sldId id="331" r:id="rId23"/>
    <p:sldId id="332" r:id="rId24"/>
    <p:sldId id="334" r:id="rId25"/>
    <p:sldId id="333" r:id="rId26"/>
    <p:sldId id="315" r:id="rId27"/>
    <p:sldId id="329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F7F7"/>
    <a:srgbClr val="D4CBC5"/>
    <a:srgbClr val="E2E3E7"/>
    <a:srgbClr val="E3E0E7"/>
    <a:srgbClr val="6EB5DF"/>
    <a:srgbClr val="000000"/>
    <a:srgbClr val="B2542B"/>
    <a:srgbClr val="AF508B"/>
    <a:srgbClr val="444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062963-DD3E-4908-958E-EDC763256378}" v="369" dt="2021-12-31T05:08:45.138"/>
    <p1510:client id="{EBC1FF70-6A55-47E2-8795-63821003BDBC}" v="145" dt="2021-12-31T04:47:53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38" autoAdjust="0"/>
    <p:restoredTop sz="94660"/>
  </p:normalViewPr>
  <p:slideViewPr>
    <p:cSldViewPr snapToGrid="0">
      <p:cViewPr>
        <p:scale>
          <a:sx n="62" d="100"/>
          <a:sy n="62" d="100"/>
        </p:scale>
        <p:origin x="1272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pythontutor.com/visualize.html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Variables, Expressions and Operators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Variables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843656" cy="483547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The most basic thing you can do in a computer program is to assign a value to a variable.</a:t>
            </a:r>
          </a:p>
          <a:p>
            <a:r>
              <a:rPr lang="en-CA" dirty="0"/>
              <a:t>Assignment statements</a:t>
            </a:r>
          </a:p>
          <a:p>
            <a:pPr lvl="1"/>
            <a:endParaRPr lang="en-CA" dirty="0"/>
          </a:p>
          <a:p>
            <a:pPr lvl="1"/>
            <a:endParaRPr lang="en-CA" b="1" dirty="0"/>
          </a:p>
          <a:p>
            <a:pPr lvl="1"/>
            <a:r>
              <a:rPr lang="en-CA" dirty="0"/>
              <a:t>x = 20</a:t>
            </a:r>
          </a:p>
          <a:p>
            <a:pPr marL="457200" lvl="1" indent="0">
              <a:buNone/>
            </a:pPr>
            <a:r>
              <a:rPr lang="en-CA" dirty="0"/>
              <a:t>     (or)</a:t>
            </a:r>
          </a:p>
          <a:p>
            <a:pPr lvl="1"/>
            <a:r>
              <a:rPr lang="en-CA" dirty="0"/>
              <a:t>y = 20+5*2</a:t>
            </a:r>
          </a:p>
          <a:p>
            <a:pPr lvl="1"/>
            <a:endParaRPr lang="en-CA" dirty="0"/>
          </a:p>
          <a:p>
            <a:r>
              <a:rPr lang="en-CA" dirty="0"/>
              <a:t>Rules for assignment</a:t>
            </a:r>
          </a:p>
          <a:p>
            <a:pPr lvl="1"/>
            <a:r>
              <a:rPr lang="en-CA" dirty="0"/>
              <a:t>1. Evaluate the expression to the right of = sign (produces memory address of the value)</a:t>
            </a:r>
          </a:p>
          <a:p>
            <a:pPr lvl="1"/>
            <a:r>
              <a:rPr lang="en-CA" dirty="0"/>
              <a:t>2.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Store the memory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ress</a:t>
            </a:r>
            <a:r>
              <a:rPr lang="en-CA" spc="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3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CA" sz="24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CA" sz="2400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4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sz="24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z="24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ft</a:t>
            </a:r>
            <a:r>
              <a:rPr lang="en-CA" sz="2400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4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CA" sz="24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4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CA" sz="2400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4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CA" sz="24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z="24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z="24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CA" sz="24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61B3-4A14-F24E-88F8-8E7115B5FCA5}"/>
              </a:ext>
            </a:extLst>
          </p:cNvPr>
          <p:cNvSpPr txBox="1"/>
          <p:nvPr/>
        </p:nvSpPr>
        <p:spPr>
          <a:xfrm>
            <a:off x="3616037" y="2939579"/>
            <a:ext cx="569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variable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2"/>
                </a:solidFill>
              </a:rPr>
              <a:t>=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B050"/>
                </a:solidFill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486253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 Names and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25" y="1662395"/>
            <a:ext cx="7495311" cy="483547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The rules for legal Python names:</a:t>
            </a:r>
          </a:p>
          <a:p>
            <a:pPr lvl="1"/>
            <a:r>
              <a:rPr lang="en-CA" dirty="0"/>
              <a:t>Names must start with a letter or _ (underscore)</a:t>
            </a:r>
          </a:p>
          <a:p>
            <a:pPr lvl="1"/>
            <a:r>
              <a:rPr lang="en-CA" dirty="0"/>
              <a:t>Names must contain only letters, digits, and _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In most situations, the convention is to use </a:t>
            </a:r>
            <a:r>
              <a:rPr lang="en-CA" dirty="0" err="1"/>
              <a:t>pothole_case</a:t>
            </a:r>
            <a:endParaRPr lang="en-CA" dirty="0"/>
          </a:p>
          <a:p>
            <a:pPr lvl="1"/>
            <a:r>
              <a:rPr lang="en-CA" dirty="0"/>
              <a:t>Lowercase letters with words separated by _ to improve readability</a:t>
            </a:r>
          </a:p>
          <a:p>
            <a:pPr lvl="1"/>
            <a:endParaRPr lang="en-CA" dirty="0"/>
          </a:p>
          <a:p>
            <a:r>
              <a:rPr lang="en-CA" dirty="0"/>
              <a:t>Try to add meaning where possible!</a:t>
            </a:r>
          </a:p>
          <a:p>
            <a:pPr lvl="1"/>
            <a:r>
              <a:rPr lang="en-CA" dirty="0"/>
              <a:t>Ex: </a:t>
            </a:r>
            <a:r>
              <a:rPr lang="en-CA" dirty="0" err="1"/>
              <a:t>gas_mileage</a:t>
            </a:r>
            <a:r>
              <a:rPr lang="en-CA" dirty="0"/>
              <a:t> and </a:t>
            </a:r>
            <a:r>
              <a:rPr lang="en-CA" dirty="0" err="1"/>
              <a:t>cost_per_litre</a:t>
            </a:r>
            <a:r>
              <a:rPr lang="en-CA" dirty="0"/>
              <a:t> instead of </a:t>
            </a:r>
            <a:r>
              <a:rPr lang="en-CA" dirty="0" err="1"/>
              <a:t>nomnom</a:t>
            </a:r>
            <a:r>
              <a:rPr lang="en-CA" dirty="0"/>
              <a:t> and </a:t>
            </a:r>
            <a:r>
              <a:rPr lang="en-CA" dirty="0" err="1"/>
              <a:t>nomnomnom</a:t>
            </a:r>
            <a:endParaRPr lang="en-CA" dirty="0"/>
          </a:p>
          <a:p>
            <a:pPr lvl="1"/>
            <a:r>
              <a:rPr lang="en-CA" dirty="0"/>
              <a:t>Save yourself when debugging &amp; put your TAs in a good mood when marking</a:t>
            </a:r>
          </a:p>
          <a:p>
            <a:pPr marL="457200" lvl="1" indent="0">
              <a:buNone/>
            </a:pPr>
            <a:endParaRPr lang="en-CA" dirty="0"/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PYTH-101 | Module 1: Variables and Data Types | Canadian Coding">
            <a:extLst>
              <a:ext uri="{FF2B5EF4-FFF2-40B4-BE49-F238E27FC236}">
                <a16:creationId xmlns:a16="http://schemas.microsoft.com/office/drawing/2014/main" id="{A76A5D48-C4E5-3E4C-A45F-EEFB6F39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591" y="1662395"/>
            <a:ext cx="3723409" cy="446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15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CE54-7CA0-1E49-8EEC-D30CBA56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Visualization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12234-4498-B943-A764-C3AED383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i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f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f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e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r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e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n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ce = 20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b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le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=</a:t>
            </a:r>
            <a:r>
              <a:rPr lang="en-CA" spc="10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2 * difference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5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d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ble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 difference = 5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 double</a:t>
            </a: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0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CE54-7CA0-1E49-8EEC-D30CBA56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Visualization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12234-4498-B943-A764-C3AED383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i</a:t>
            </a:r>
            <a:r>
              <a:rPr lang="en-CA" dirty="0">
                <a:solidFill>
                  <a:srgbClr val="00B050"/>
                </a:solidFill>
                <a:latin typeface="Courier New"/>
                <a:cs typeface="Courier New"/>
              </a:rPr>
              <a:t>f</a:t>
            </a: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f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e</a:t>
            </a: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r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e</a:t>
            </a:r>
            <a:r>
              <a:rPr lang="en-CA" dirty="0">
                <a:solidFill>
                  <a:srgbClr val="00B050"/>
                </a:solidFill>
                <a:latin typeface="Courier New"/>
                <a:cs typeface="Courier New"/>
              </a:rPr>
              <a:t>n</a:t>
            </a: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ce = 20</a:t>
            </a:r>
            <a:endParaRPr lang="en-CA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chemeClr val="accent1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b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le</a:t>
            </a:r>
            <a:r>
              <a:rPr lang="en-CA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=</a:t>
            </a:r>
            <a:r>
              <a:rPr lang="en-CA" spc="10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2 * difference</a:t>
            </a:r>
            <a:endParaRPr lang="en-CA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&gt;&gt;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&gt;</a:t>
            </a:r>
            <a:r>
              <a:rPr lang="en-CA" spc="-5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d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chemeClr val="accent1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ble</a:t>
            </a:r>
            <a:endParaRPr lang="en-CA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&gt;&gt; difference = 5</a:t>
            </a:r>
            <a:endParaRPr lang="en-CA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&gt;&gt; double</a:t>
            </a: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7595D1E-2AA1-F44B-B840-7D236873C781}"/>
              </a:ext>
            </a:extLst>
          </p:cNvPr>
          <p:cNvSpPr txBox="1"/>
          <p:nvPr/>
        </p:nvSpPr>
        <p:spPr>
          <a:xfrm>
            <a:off x="5496671" y="3104691"/>
            <a:ext cx="6411309" cy="1481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AutoNum type="arabicPeriod"/>
              <a:tabLst>
                <a:tab pos="355600" algn="l"/>
              </a:tabLst>
            </a:pPr>
            <a:r>
              <a:rPr sz="1800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sz="1800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luate</a:t>
            </a:r>
            <a:r>
              <a:rPr sz="1800" spc="19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sz="18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sz="1800" spc="2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sz="18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</a:t>
            </a:r>
            <a:r>
              <a:rPr sz="18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</a:t>
            </a:r>
            <a:r>
              <a:rPr sz="1800" spc="2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sz="1800" spc="19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sz="1800" spc="19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</a:t>
            </a:r>
            <a:r>
              <a:rPr sz="1800" spc="204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sz="1800" spc="19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en-US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</a:t>
            </a:r>
            <a:r>
              <a:rPr sz="1800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-&gt;</a:t>
            </a:r>
            <a:r>
              <a:rPr lang="en-US"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sz="1800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	</a:t>
            </a:r>
            <a:endParaRPr lang="en-US" sz="1800" dirty="0">
              <a:solidFill>
                <a:srgbClr val="F7F7F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55600">
              <a:lnSpc>
                <a:spcPts val="2100"/>
              </a:lnSpc>
              <a:tabLst>
                <a:tab pos="613410" algn="l"/>
                <a:tab pos="1186180" algn="l"/>
                <a:tab pos="1598930" algn="l"/>
                <a:tab pos="2131060" algn="l"/>
                <a:tab pos="3085465" algn="l"/>
                <a:tab pos="3492500" algn="l"/>
                <a:tab pos="4116070" algn="l"/>
              </a:tabLst>
            </a:pP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sz="18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produces</a:t>
            </a:r>
            <a:r>
              <a:rPr lang="en-US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</a:t>
            </a:r>
            <a:r>
              <a:rPr sz="1800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ue</a:t>
            </a:r>
            <a:r>
              <a:rPr lang="en-US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20,</a:t>
            </a:r>
            <a:r>
              <a:rPr lang="en-US"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</a:t>
            </a:r>
            <a:r>
              <a:rPr sz="1800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sz="1800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we’ll</a:t>
            </a:r>
            <a:r>
              <a:rPr sz="1800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pu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sz="1800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</a:t>
            </a:r>
            <a:r>
              <a:rPr sz="1800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sz="18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ory</a:t>
            </a:r>
            <a:r>
              <a:rPr sz="1800" spc="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  <a:r>
              <a:rPr sz="1800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sz="1800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55600" marR="5080" indent="-342900" algn="just">
              <a:lnSpc>
                <a:spcPct val="97200"/>
              </a:lnSpc>
              <a:spcBef>
                <a:spcPts val="985"/>
              </a:spcBef>
              <a:buFont typeface="Times New Roman"/>
              <a:buAutoNum type="arabicPeriod" startAt="2"/>
              <a:tabLst>
                <a:tab pos="355600" algn="l"/>
              </a:tabLst>
            </a:pP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r>
              <a:rPr sz="1800" spc="13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sz="1800" spc="13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</a:t>
            </a:r>
            <a:r>
              <a:rPr sz="18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sz="1800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sz="1800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  <a:r>
              <a:rPr sz="1800" spc="13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sz="1800" spc="12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sz="1800" spc="12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sz="1800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ft</a:t>
            </a:r>
            <a:r>
              <a:rPr sz="1800" spc="13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sz="1800" spc="1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sz="1800" spc="13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sz="1800" spc="13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</a:t>
            </a:r>
            <a:r>
              <a:rPr sz="1800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sz="1800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</a:t>
            </a:r>
            <a:r>
              <a:rPr sz="1800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sz="1800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renc</a:t>
            </a:r>
            <a:r>
              <a:rPr sz="1800" spc="-3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sz="1800" spc="2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 </a:t>
            </a:r>
            <a:r>
              <a:rPr sz="1800" spc="-22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sz="1800" spc="22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sz="1800" spc="22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 </a:t>
            </a:r>
            <a:r>
              <a:rPr sz="1800" spc="-22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spc="-2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</a:t>
            </a:r>
            <a:r>
              <a:rPr sz="1800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 </a:t>
            </a:r>
            <a:r>
              <a:rPr sz="1800" spc="-22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sz="1800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sz="1800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sz="1800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z="1800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</a:t>
            </a:r>
            <a:r>
              <a:rPr sz="1800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sz="18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e.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67767C9C-72F1-C546-9D6C-F1A06B3C22F6}"/>
              </a:ext>
            </a:extLst>
          </p:cNvPr>
          <p:cNvSpPr/>
          <p:nvPr/>
        </p:nvSpPr>
        <p:spPr>
          <a:xfrm>
            <a:off x="5723667" y="4771078"/>
            <a:ext cx="5957315" cy="1359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679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CE54-7CA0-1E49-8EEC-D30CBA56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Visualization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12234-4498-B943-A764-C3AED383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i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f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f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e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r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e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n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ce = 20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rgbClr val="00B050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b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le</a:t>
            </a:r>
            <a:r>
              <a:rPr lang="en-CA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=</a:t>
            </a:r>
            <a:r>
              <a:rPr lang="en-CA" spc="10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2 * difference</a:t>
            </a:r>
            <a:endParaRPr lang="en-CA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5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d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ble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 difference = 5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 double</a:t>
            </a: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7595D1E-2AA1-F44B-B840-7D236873C781}"/>
              </a:ext>
            </a:extLst>
          </p:cNvPr>
          <p:cNvSpPr txBox="1"/>
          <p:nvPr/>
        </p:nvSpPr>
        <p:spPr>
          <a:xfrm>
            <a:off x="5029200" y="3092866"/>
            <a:ext cx="7024255" cy="174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2100"/>
              </a:lnSpc>
              <a:buFont typeface="Times New Roman"/>
              <a:buAutoNum type="arabicPeriod"/>
              <a:tabLst>
                <a:tab pos="356235" algn="l"/>
              </a:tabLst>
            </a:pP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luate</a:t>
            </a:r>
            <a:r>
              <a:rPr lang="en-CA" spc="2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2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</a:t>
            </a:r>
            <a:r>
              <a:rPr lang="en-CA" spc="2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CA" spc="19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CA" spc="19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</a:t>
            </a:r>
            <a:r>
              <a:rPr lang="en-CA" spc="204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CA" spc="19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= </a:t>
            </a:r>
            <a:r>
              <a:rPr lang="en-CA" spc="-22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</a:t>
            </a:r>
            <a:r>
              <a:rPr lang="en-CA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CA" spc="-22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</a:t>
            </a:r>
            <a:r>
              <a:rPr lang="en-CA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CA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CA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CA" spc="-22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2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 </a:t>
            </a:r>
            <a:r>
              <a:rPr lang="en-CA" spc="-22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en-CA" spc="-22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CA" spc="-22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</a:t>
            </a:r>
            <a:r>
              <a:rPr lang="en-CA" spc="18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emo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CA" spc="19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ode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CA" spc="18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-3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ference</a:t>
            </a:r>
            <a:r>
              <a:rPr lang="en-CA" spc="18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rs</a:t>
            </a:r>
            <a:r>
              <a:rPr lang="en-CA" spc="17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n-CA" spc="17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value</a:t>
            </a:r>
            <a:r>
              <a:rPr lang="en-CA" spc="8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CA" spc="8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7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CA" spc="9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</a:t>
            </a:r>
            <a:r>
              <a:rPr lang="en-CA" spc="7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CA" spc="7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uiva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8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2 </a:t>
            </a:r>
            <a:r>
              <a:rPr lang="en-CA" spc="-22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*20, </a:t>
            </a:r>
            <a:r>
              <a:rPr lang="en-CA" spc="-22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</a:t>
            </a:r>
            <a:r>
              <a:rPr lang="en-CA" spc="-22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rodu</a:t>
            </a:r>
            <a:r>
              <a:rPr lang="en-CA" spc="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22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CA" spc="-2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 </a:t>
            </a:r>
            <a:r>
              <a:rPr lang="en-CA" spc="-2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CA" spc="22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emory address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r>
              <a:rPr lang="en-CA" spc="-65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va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ue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40.</a:t>
            </a:r>
          </a:p>
          <a:p>
            <a:pPr marL="355600" marR="5080" indent="-342900" algn="just">
              <a:lnSpc>
                <a:spcPct val="97200"/>
              </a:lnSpc>
              <a:spcBef>
                <a:spcPts val="985"/>
              </a:spcBef>
              <a:buFont typeface="Times New Roman"/>
              <a:buAutoNum type="arabicPeriod" startAt="2"/>
              <a:tabLst>
                <a:tab pos="356235" algn="l"/>
              </a:tabLst>
            </a:pP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r>
              <a:rPr lang="en-CA" spc="13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CA" spc="13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  <a:r>
              <a:rPr lang="en-CA" spc="13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CA" spc="12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CA" spc="12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spc="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ft</a:t>
            </a:r>
            <a:r>
              <a:rPr lang="en-CA" spc="13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CA" spc="1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CA" spc="13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en-CA" spc="13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CA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CA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e, </a:t>
            </a:r>
            <a:r>
              <a:rPr lang="en-CA" spc="9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 </a:t>
            </a:r>
            <a:r>
              <a:rPr lang="en-CA" spc="8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CA" spc="9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 </a:t>
            </a:r>
            <a:r>
              <a:rPr lang="en-CA" spc="9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 </a:t>
            </a:r>
            <a:r>
              <a:rPr lang="en-CA" spc="9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stori</a:t>
            </a:r>
            <a:r>
              <a:rPr lang="en-CA" spc="-1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 </a:t>
            </a:r>
            <a:r>
              <a:rPr lang="en-CA" spc="9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-1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CA" spc="-100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CA" spc="-5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double</a:t>
            </a:r>
            <a:r>
              <a:rPr lang="en-CA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F4317E3-FB96-DD40-AA47-CA863B3984F9}"/>
              </a:ext>
            </a:extLst>
          </p:cNvPr>
          <p:cNvSpPr/>
          <p:nvPr/>
        </p:nvSpPr>
        <p:spPr>
          <a:xfrm>
            <a:off x="6146964" y="4871777"/>
            <a:ext cx="4224528" cy="1801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2443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CE54-7CA0-1E49-8EEC-D30CBA56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Visualization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12234-4498-B943-A764-C3AED383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i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f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f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e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r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e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n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ce = 20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b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le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=</a:t>
            </a:r>
            <a:r>
              <a:rPr lang="en-CA" spc="10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2 * difference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&gt;&gt;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&gt;</a:t>
            </a:r>
            <a:r>
              <a:rPr lang="en-CA" spc="-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d</a:t>
            </a: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rgbClr val="00B050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ble</a:t>
            </a:r>
            <a:endParaRPr lang="en-CA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 difference = 5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 double</a:t>
            </a: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7595D1E-2AA1-F44B-B840-7D236873C781}"/>
              </a:ext>
            </a:extLst>
          </p:cNvPr>
          <p:cNvSpPr txBox="1"/>
          <p:nvPr/>
        </p:nvSpPr>
        <p:spPr>
          <a:xfrm>
            <a:off x="5029200" y="3092866"/>
            <a:ext cx="7024255" cy="538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7200"/>
              </a:lnSpc>
            </a:pP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hen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CA" spc="1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thon</a:t>
            </a:r>
            <a:r>
              <a:rPr lang="en-CA" spc="-3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CA" spc="-1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 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CA" spc="-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double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CA" spc="-4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ly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looks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 the</a:t>
            </a:r>
            <a:r>
              <a:rPr lang="en-CA" spc="-1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ue th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 </a:t>
            </a:r>
            <a:r>
              <a:rPr lang="en-CA" spc="-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doubl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66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refers to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(40)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displ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3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F4317E3-FB96-DD40-AA47-CA863B3984F9}"/>
              </a:ext>
            </a:extLst>
          </p:cNvPr>
          <p:cNvSpPr/>
          <p:nvPr/>
        </p:nvSpPr>
        <p:spPr>
          <a:xfrm>
            <a:off x="6429063" y="4329118"/>
            <a:ext cx="4224528" cy="1801368"/>
          </a:xfrm>
          <a:prstGeom prst="rect">
            <a:avLst/>
          </a:prstGeom>
          <a:blipFill>
            <a:blip r:embed="rId2" cstate="print"/>
            <a:stretch>
              <a:fillRect t="-46219" b="46219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874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CE54-7CA0-1E49-8EEC-D30CBA56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Visualization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12234-4498-B943-A764-C3AED383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i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f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f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e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r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e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n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ce = 20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b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le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=</a:t>
            </a:r>
            <a:r>
              <a:rPr lang="en-CA" spc="10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2 * difference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5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d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chemeClr val="accent2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ble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&gt;&gt; difference = 5</a:t>
            </a:r>
            <a:endParaRPr lang="en-CA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2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&gt;&gt; double</a:t>
            </a: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0" dirty="0">
                <a:solidFill>
                  <a:schemeClr val="accent2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7595D1E-2AA1-F44B-B840-7D236873C781}"/>
              </a:ext>
            </a:extLst>
          </p:cNvPr>
          <p:cNvSpPr txBox="1"/>
          <p:nvPr/>
        </p:nvSpPr>
        <p:spPr>
          <a:xfrm>
            <a:off x="4925291" y="2886635"/>
            <a:ext cx="6920345" cy="1206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imes New Roman"/>
              <a:buAutoNum type="arabicPeriod"/>
              <a:tabLst>
                <a:tab pos="355600" algn="l"/>
              </a:tabLst>
            </a:pPr>
            <a:r>
              <a:rPr lang="en-CA" dirty="0">
                <a:solidFill>
                  <a:srgbClr val="FFFFFF"/>
                </a:solidFill>
                <a:cs typeface="Times New Roman"/>
              </a:rPr>
              <a:t>Eva</a:t>
            </a:r>
            <a:r>
              <a:rPr lang="en-CA" spc="5" dirty="0">
                <a:solidFill>
                  <a:srgbClr val="FFFFFF"/>
                </a:solidFill>
                <a:cs typeface="Times New Roman"/>
              </a:rPr>
              <a:t>l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u</a:t>
            </a:r>
            <a:r>
              <a:rPr lang="en-CA" spc="-10" dirty="0">
                <a:solidFill>
                  <a:srgbClr val="FFFFFF"/>
                </a:solidFill>
                <a:cs typeface="Times New Roman"/>
              </a:rPr>
              <a:t>a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te</a:t>
            </a:r>
            <a:r>
              <a:rPr lang="en-CA" spc="204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</a:t>
            </a:r>
            <a:r>
              <a:rPr lang="en-CA" spc="-10" dirty="0">
                <a:solidFill>
                  <a:srgbClr val="FFFFFF"/>
                </a:solidFill>
                <a:cs typeface="Times New Roman"/>
              </a:rPr>
              <a:t>h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e</a:t>
            </a:r>
            <a:r>
              <a:rPr lang="en-CA" spc="19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e</a:t>
            </a:r>
            <a:r>
              <a:rPr lang="en-CA" spc="-10" dirty="0">
                <a:solidFill>
                  <a:srgbClr val="FFFFFF"/>
                </a:solidFill>
                <a:cs typeface="Times New Roman"/>
              </a:rPr>
              <a:t>x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pres</a:t>
            </a:r>
            <a:r>
              <a:rPr lang="en-CA" spc="-10" dirty="0">
                <a:solidFill>
                  <a:srgbClr val="FFFFFF"/>
                </a:solidFill>
                <a:cs typeface="Times New Roman"/>
              </a:rPr>
              <a:t>s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ion</a:t>
            </a:r>
            <a:r>
              <a:rPr lang="en-CA" spc="204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spc="-5" dirty="0">
                <a:solidFill>
                  <a:srgbClr val="FFFFFF"/>
                </a:solidFill>
                <a:cs typeface="Times New Roman"/>
              </a:rPr>
              <a:t>o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n</a:t>
            </a:r>
            <a:r>
              <a:rPr lang="en-CA" spc="19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</a:t>
            </a:r>
            <a:r>
              <a:rPr lang="en-CA" spc="5" dirty="0">
                <a:solidFill>
                  <a:srgbClr val="FFFFFF"/>
                </a:solidFill>
                <a:cs typeface="Times New Roman"/>
              </a:rPr>
              <a:t>h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e</a:t>
            </a:r>
            <a:r>
              <a:rPr lang="en-CA" spc="18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right</a:t>
            </a:r>
            <a:r>
              <a:rPr lang="en-CA" spc="20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spc="-5" dirty="0">
                <a:solidFill>
                  <a:srgbClr val="FFFFFF"/>
                </a:solidFill>
                <a:cs typeface="Times New Roman"/>
              </a:rPr>
              <a:t>o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f</a:t>
            </a:r>
            <a:r>
              <a:rPr lang="en-CA" spc="19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the =</a:t>
            </a:r>
            <a:r>
              <a:rPr lang="en-CA" spc="114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sig</a:t>
            </a:r>
            <a:r>
              <a:rPr lang="en-CA" spc="-15" dirty="0">
                <a:solidFill>
                  <a:srgbClr val="FFFFFF"/>
                </a:solidFill>
                <a:cs typeface="Times New Roman"/>
              </a:rPr>
              <a:t>n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:</a:t>
            </a:r>
            <a:r>
              <a:rPr lang="en-CA" spc="10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5.</a:t>
            </a:r>
            <a:r>
              <a:rPr lang="en-CA" spc="11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</a:t>
            </a:r>
            <a:r>
              <a:rPr lang="en-CA" spc="-10" dirty="0">
                <a:solidFill>
                  <a:srgbClr val="FFFFFF"/>
                </a:solidFill>
                <a:cs typeface="Times New Roman"/>
              </a:rPr>
              <a:t>h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is</a:t>
            </a:r>
            <a:r>
              <a:rPr lang="en-CA" spc="11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spc="-15" dirty="0">
                <a:solidFill>
                  <a:srgbClr val="FFFFFF"/>
                </a:solidFill>
                <a:cs typeface="Times New Roman"/>
              </a:rPr>
              <a:t>p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roduces</a:t>
            </a:r>
            <a:r>
              <a:rPr lang="en-CA" spc="114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</a:t>
            </a:r>
            <a:r>
              <a:rPr lang="en-CA" spc="-10" dirty="0">
                <a:solidFill>
                  <a:srgbClr val="FFFFFF"/>
                </a:solidFill>
                <a:cs typeface="Times New Roman"/>
              </a:rPr>
              <a:t>h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e</a:t>
            </a:r>
            <a:r>
              <a:rPr lang="en-CA" spc="11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va</a:t>
            </a:r>
            <a:r>
              <a:rPr lang="en-CA" spc="5" dirty="0">
                <a:solidFill>
                  <a:srgbClr val="FFFFFF"/>
                </a:solidFill>
                <a:cs typeface="Times New Roman"/>
              </a:rPr>
              <a:t>l</a:t>
            </a:r>
            <a:r>
              <a:rPr lang="en-CA" spc="-15" dirty="0">
                <a:solidFill>
                  <a:srgbClr val="FFFFFF"/>
                </a:solidFill>
                <a:cs typeface="Times New Roman"/>
              </a:rPr>
              <a:t>u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e</a:t>
            </a:r>
            <a:r>
              <a:rPr lang="en-CA" spc="12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spc="-15" dirty="0">
                <a:solidFill>
                  <a:srgbClr val="FFFFFF"/>
                </a:solidFill>
                <a:cs typeface="Times New Roman"/>
              </a:rPr>
              <a:t>5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,</a:t>
            </a:r>
            <a:r>
              <a:rPr lang="en-CA" spc="12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wh</a:t>
            </a:r>
            <a:r>
              <a:rPr lang="en-CA" spc="-15" dirty="0">
                <a:solidFill>
                  <a:srgbClr val="FFFFFF"/>
                </a:solidFill>
                <a:cs typeface="Times New Roman"/>
              </a:rPr>
              <a:t>i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ch we’ll</a:t>
            </a:r>
            <a:r>
              <a:rPr lang="en-CA" spc="-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put</a:t>
            </a:r>
            <a:r>
              <a:rPr lang="en-CA" spc="-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spc="5" dirty="0">
                <a:solidFill>
                  <a:srgbClr val="FFFFFF"/>
                </a:solidFill>
                <a:cs typeface="Times New Roman"/>
              </a:rPr>
              <a:t>a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</a:t>
            </a:r>
            <a:r>
              <a:rPr lang="en-CA" spc="-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the </a:t>
            </a:r>
            <a:r>
              <a:rPr lang="en-CA" spc="-10" dirty="0">
                <a:solidFill>
                  <a:srgbClr val="FFFFFF"/>
                </a:solidFill>
                <a:cs typeface="Times New Roman"/>
              </a:rPr>
              <a:t>m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emory address</a:t>
            </a:r>
            <a:r>
              <a:rPr lang="en-CA" spc="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id3.</a:t>
            </a:r>
          </a:p>
          <a:p>
            <a:pPr marL="355600" marR="5080" indent="-342900" algn="just">
              <a:lnSpc>
                <a:spcPct val="97200"/>
              </a:lnSpc>
              <a:spcBef>
                <a:spcPts val="865"/>
              </a:spcBef>
              <a:buFont typeface="Times New Roman"/>
              <a:buAutoNum type="arabicPeriod" startAt="2"/>
              <a:tabLst>
                <a:tab pos="355600" algn="l"/>
              </a:tabLst>
            </a:pPr>
            <a:r>
              <a:rPr lang="en-CA" dirty="0">
                <a:solidFill>
                  <a:srgbClr val="FFFFFF"/>
                </a:solidFill>
                <a:cs typeface="Times New Roman"/>
              </a:rPr>
              <a:t>Make</a:t>
            </a:r>
            <a:r>
              <a:rPr lang="en-CA" spc="13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the</a:t>
            </a:r>
            <a:r>
              <a:rPr lang="en-CA" spc="13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va</a:t>
            </a:r>
            <a:r>
              <a:rPr lang="en-CA" spc="-10" dirty="0">
                <a:solidFill>
                  <a:srgbClr val="FFFFFF"/>
                </a:solidFill>
                <a:cs typeface="Times New Roman"/>
              </a:rPr>
              <a:t>r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i</a:t>
            </a:r>
            <a:r>
              <a:rPr lang="en-CA" spc="5" dirty="0">
                <a:solidFill>
                  <a:srgbClr val="FFFFFF"/>
                </a:solidFill>
                <a:cs typeface="Times New Roman"/>
              </a:rPr>
              <a:t>a</a:t>
            </a:r>
            <a:r>
              <a:rPr lang="en-CA" spc="-15" dirty="0">
                <a:solidFill>
                  <a:srgbClr val="FFFFFF"/>
                </a:solidFill>
                <a:cs typeface="Times New Roman"/>
              </a:rPr>
              <a:t>b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le</a:t>
            </a:r>
            <a:r>
              <a:rPr lang="en-CA" spc="13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on</a:t>
            </a:r>
            <a:r>
              <a:rPr lang="en-CA" spc="12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the</a:t>
            </a:r>
            <a:r>
              <a:rPr lang="en-CA" spc="12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l</a:t>
            </a:r>
            <a:r>
              <a:rPr lang="en-CA" spc="5" dirty="0">
                <a:solidFill>
                  <a:srgbClr val="FFFFFF"/>
                </a:solidFill>
                <a:cs typeface="Times New Roman"/>
              </a:rPr>
              <a:t>e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ft</a:t>
            </a:r>
            <a:r>
              <a:rPr lang="en-CA" spc="13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of</a:t>
            </a:r>
            <a:r>
              <a:rPr lang="en-CA" spc="11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the</a:t>
            </a:r>
            <a:r>
              <a:rPr lang="en-CA" spc="13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=</a:t>
            </a:r>
            <a:r>
              <a:rPr lang="en-CA" spc="13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sig</a:t>
            </a:r>
            <a:r>
              <a:rPr lang="en-CA" spc="-15" dirty="0">
                <a:solidFill>
                  <a:srgbClr val="FFFFFF"/>
                </a:solidFill>
                <a:cs typeface="Times New Roman"/>
              </a:rPr>
              <a:t>n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, </a:t>
            </a:r>
            <a:r>
              <a:rPr lang="en-CA" spc="-5" dirty="0">
                <a:solidFill>
                  <a:srgbClr val="FFFFFF"/>
                </a:solidFill>
                <a:cs typeface="Courier New"/>
              </a:rPr>
              <a:t>di</a:t>
            </a:r>
            <a:r>
              <a:rPr lang="en-CA" spc="-15" dirty="0">
                <a:solidFill>
                  <a:srgbClr val="FFFFFF"/>
                </a:solidFill>
                <a:cs typeface="Courier New"/>
              </a:rPr>
              <a:t>f</a:t>
            </a:r>
            <a:r>
              <a:rPr lang="en-CA" spc="-5" dirty="0">
                <a:solidFill>
                  <a:srgbClr val="FFFFFF"/>
                </a:solidFill>
                <a:cs typeface="Courier New"/>
              </a:rPr>
              <a:t>f</a:t>
            </a:r>
            <a:r>
              <a:rPr lang="en-CA" spc="-15" dirty="0">
                <a:solidFill>
                  <a:srgbClr val="FFFFFF"/>
                </a:solidFill>
                <a:cs typeface="Courier New"/>
              </a:rPr>
              <a:t>e</a:t>
            </a:r>
            <a:r>
              <a:rPr lang="en-CA" spc="-5" dirty="0">
                <a:solidFill>
                  <a:srgbClr val="FFFFFF"/>
                </a:solidFill>
                <a:cs typeface="Courier New"/>
              </a:rPr>
              <a:t>re</a:t>
            </a:r>
            <a:r>
              <a:rPr lang="en-CA" spc="-15" dirty="0">
                <a:solidFill>
                  <a:srgbClr val="FFFFFF"/>
                </a:solidFill>
                <a:cs typeface="Courier New"/>
              </a:rPr>
              <a:t>n</a:t>
            </a:r>
            <a:r>
              <a:rPr lang="en-CA" spc="-5" dirty="0">
                <a:solidFill>
                  <a:srgbClr val="FFFFFF"/>
                </a:solidFill>
                <a:cs typeface="Courier New"/>
              </a:rPr>
              <a:t>c</a:t>
            </a:r>
            <a:r>
              <a:rPr lang="en-CA" spc="-10" dirty="0">
                <a:solidFill>
                  <a:srgbClr val="FFFFFF"/>
                </a:solidFill>
                <a:cs typeface="Courier New"/>
              </a:rPr>
              <a:t>e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,</a:t>
            </a:r>
            <a:r>
              <a:rPr lang="en-CA" spc="4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refer</a:t>
            </a:r>
            <a:r>
              <a:rPr lang="en-CA" spc="6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to</a:t>
            </a:r>
            <a:r>
              <a:rPr lang="en-CA" spc="5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5</a:t>
            </a:r>
            <a:r>
              <a:rPr lang="en-CA" spc="50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spc="-15" dirty="0">
                <a:solidFill>
                  <a:srgbClr val="FFFFFF"/>
                </a:solidFill>
                <a:cs typeface="Times New Roman"/>
              </a:rPr>
              <a:t>b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y</a:t>
            </a:r>
            <a:r>
              <a:rPr lang="en-CA" spc="6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sto</a:t>
            </a:r>
            <a:r>
              <a:rPr lang="en-CA" spc="-15" dirty="0">
                <a:solidFill>
                  <a:srgbClr val="FFFFFF"/>
                </a:solidFill>
                <a:cs typeface="Times New Roman"/>
              </a:rPr>
              <a:t>r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ing</a:t>
            </a:r>
            <a:r>
              <a:rPr lang="en-CA" spc="55" dirty="0">
                <a:solidFill>
                  <a:srgbClr val="FFFFFF"/>
                </a:solidFill>
                <a:cs typeface="Times New Roman"/>
              </a:rPr>
              <a:t> </a:t>
            </a:r>
            <a:r>
              <a:rPr lang="en-CA" spc="-5" dirty="0">
                <a:solidFill>
                  <a:srgbClr val="FFFFFF"/>
                </a:solidFill>
                <a:cs typeface="Courier New"/>
              </a:rPr>
              <a:t>i</a:t>
            </a:r>
            <a:r>
              <a:rPr lang="en-CA" spc="-15" dirty="0">
                <a:solidFill>
                  <a:srgbClr val="FFFFFF"/>
                </a:solidFill>
                <a:cs typeface="Courier New"/>
              </a:rPr>
              <a:t>d</a:t>
            </a:r>
            <a:r>
              <a:rPr lang="en-CA" dirty="0">
                <a:solidFill>
                  <a:srgbClr val="FFFFFF"/>
                </a:solidFill>
                <a:cs typeface="Courier New"/>
              </a:rPr>
              <a:t>3 </a:t>
            </a:r>
            <a:r>
              <a:rPr lang="en-CA" spc="-580" dirty="0">
                <a:solidFill>
                  <a:srgbClr val="FFFFFF"/>
                </a:solidFill>
                <a:cs typeface="Courier New"/>
              </a:rPr>
              <a:t>     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in </a:t>
            </a:r>
            <a:r>
              <a:rPr lang="en-CA" spc="-5" dirty="0">
                <a:solidFill>
                  <a:srgbClr val="FFFFFF"/>
                </a:solidFill>
                <a:cs typeface="Courier New"/>
              </a:rPr>
              <a:t>differen</a:t>
            </a:r>
            <a:r>
              <a:rPr lang="en-CA" spc="-15" dirty="0">
                <a:solidFill>
                  <a:srgbClr val="FFFFFF"/>
                </a:solidFill>
                <a:cs typeface="Courier New"/>
              </a:rPr>
              <a:t>c</a:t>
            </a:r>
            <a:r>
              <a:rPr lang="en-CA" dirty="0">
                <a:solidFill>
                  <a:srgbClr val="FFFFFF"/>
                </a:solidFill>
                <a:cs typeface="Courier New"/>
              </a:rPr>
              <a:t>e</a:t>
            </a:r>
            <a:r>
              <a:rPr lang="en-CA" dirty="0">
                <a:solidFill>
                  <a:srgbClr val="FFFFFF"/>
                </a:solidFill>
                <a:cs typeface="Times New Roman"/>
              </a:rPr>
              <a:t>.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856C49-9279-DC41-99C1-1C369014ADE2}"/>
              </a:ext>
            </a:extLst>
          </p:cNvPr>
          <p:cNvSpPr/>
          <p:nvPr/>
        </p:nvSpPr>
        <p:spPr>
          <a:xfrm>
            <a:off x="6096000" y="4115136"/>
            <a:ext cx="4355592" cy="2592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099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CE54-7CA0-1E49-8EEC-D30CBA56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Visualization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12234-4498-B943-A764-C3AED383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i</a:t>
            </a:r>
            <a:r>
              <a:rPr lang="en-CA" dirty="0">
                <a:solidFill>
                  <a:schemeClr val="accent1"/>
                </a:solidFill>
                <a:latin typeface="Courier New"/>
                <a:cs typeface="Courier New"/>
              </a:rPr>
              <a:t>f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f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e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r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e</a:t>
            </a:r>
            <a:r>
              <a:rPr lang="en-CA" dirty="0">
                <a:solidFill>
                  <a:schemeClr val="accent1"/>
                </a:solidFill>
                <a:latin typeface="Courier New"/>
                <a:cs typeface="Courier New"/>
              </a:rPr>
              <a:t>n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ce = 20</a:t>
            </a:r>
            <a:endParaRPr lang="en-CA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d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chemeClr val="accent1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b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le</a:t>
            </a:r>
            <a:r>
              <a:rPr lang="en-CA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=</a:t>
            </a:r>
            <a:r>
              <a:rPr lang="en-CA" spc="10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2 * difference</a:t>
            </a:r>
            <a:endParaRPr lang="en-CA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&gt;&gt;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&gt;</a:t>
            </a:r>
            <a:r>
              <a:rPr lang="en-CA" spc="-5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d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o</a:t>
            </a:r>
            <a:r>
              <a:rPr lang="en-CA" dirty="0">
                <a:solidFill>
                  <a:schemeClr val="accent1"/>
                </a:solidFill>
                <a:latin typeface="Courier New"/>
                <a:cs typeface="Courier New"/>
              </a:rPr>
              <a:t>u</a:t>
            </a: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ble</a:t>
            </a:r>
            <a:endParaRPr lang="en-CA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15" dirty="0">
                <a:solidFill>
                  <a:schemeClr val="accent1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chemeClr val="accent1"/>
                </a:solidFill>
                <a:latin typeface="Courier New"/>
                <a:cs typeface="Courier New"/>
              </a:rPr>
              <a:t>&gt;&gt; difference = 5</a:t>
            </a:r>
            <a:endParaRPr lang="en-CA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5" dirty="0">
                <a:solidFill>
                  <a:srgbClr val="00B050"/>
                </a:solidFill>
                <a:latin typeface="Courier New"/>
                <a:cs typeface="Courier New"/>
              </a:rPr>
              <a:t>&gt;</a:t>
            </a: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&gt;&gt; double</a:t>
            </a:r>
          </a:p>
          <a:p>
            <a:pPr marL="0" marR="1347470" indent="0">
              <a:lnSpc>
                <a:spcPct val="100000"/>
              </a:lnSpc>
              <a:buNone/>
            </a:pPr>
            <a:r>
              <a:rPr lang="en-CA" spc="-10" dirty="0">
                <a:solidFill>
                  <a:srgbClr val="00B050"/>
                </a:solidFill>
                <a:latin typeface="Courier New"/>
                <a:cs typeface="Courier New"/>
              </a:rPr>
              <a:t>40</a:t>
            </a:r>
            <a:endParaRPr lang="en-CA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7595D1E-2AA1-F44B-B840-7D236873C781}"/>
              </a:ext>
            </a:extLst>
          </p:cNvPr>
          <p:cNvSpPr txBox="1"/>
          <p:nvPr/>
        </p:nvSpPr>
        <p:spPr>
          <a:xfrm>
            <a:off x="5008418" y="3017284"/>
            <a:ext cx="6920345" cy="823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lang="en-CA" spc="-2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en-CA" spc="-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doubl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en-CA" spc="-66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spc="-1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ns</a:t>
            </a:r>
            <a:r>
              <a:rPr lang="en-CA" spc="-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id2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CA" spc="-3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 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 refers to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40.</a:t>
            </a:r>
            <a:r>
              <a:rPr lang="en-CA" spc="-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Nei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</a:t>
            </a:r>
            <a:r>
              <a:rPr lang="en-CA" spc="-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ble</a:t>
            </a:r>
            <a:r>
              <a:rPr lang="en-CA" spc="-1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refers to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an</a:t>
            </a:r>
            <a:r>
              <a:rPr lang="en-CA" spc="2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ore</a:t>
            </a:r>
            <a:r>
              <a:rPr lang="en-CA" spc="-3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OK</a:t>
            </a:r>
            <a:r>
              <a:rPr lang="en-CA" spc="-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CA" spc="1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thon</a:t>
            </a:r>
            <a:r>
              <a:rPr lang="en-CA" spc="-3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 t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 c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 of rec</a:t>
            </a:r>
            <a:r>
              <a:rPr lang="en-CA" spc="2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</a:t>
            </a:r>
            <a:r>
              <a:rPr lang="en-CA" spc="-4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emory when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is</a:t>
            </a:r>
            <a:r>
              <a:rPr lang="en-CA" spc="-1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long</a:t>
            </a:r>
            <a:r>
              <a:rPr lang="en-CA" spc="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 used.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856C49-9279-DC41-99C1-1C369014ADE2}"/>
              </a:ext>
            </a:extLst>
          </p:cNvPr>
          <p:cNvSpPr/>
          <p:nvPr/>
        </p:nvSpPr>
        <p:spPr>
          <a:xfrm>
            <a:off x="6096000" y="4115136"/>
            <a:ext cx="4355592" cy="2592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683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CE54-7CA0-1E49-8EEC-D30CBA56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Tutor Visualization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9E12A41-6C93-9D43-B2A6-6F7121F41C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4"/>
            <a:ext cx="10515600" cy="1113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u="heavy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</a:t>
            </a:r>
            <a:r>
              <a:rPr sz="3200" u="heavy" spc="5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</a:t>
            </a:r>
            <a:r>
              <a:rPr sz="3200" u="heavy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thon</a:t>
            </a:r>
            <a:r>
              <a:rPr sz="3200" u="heavy" spc="-15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200" u="heavy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uto</a:t>
            </a:r>
            <a:r>
              <a:rPr sz="3200" u="heavy" spc="-185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200" u="heavy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.com/</a:t>
            </a:r>
            <a:r>
              <a:rPr sz="3200" u="heavy" spc="-20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</a:t>
            </a:r>
            <a:r>
              <a:rPr sz="3200" u="heavy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isualize.</a:t>
            </a:r>
            <a:r>
              <a:rPr sz="3200" u="heavy" spc="-15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sz="3200" u="heavy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tml</a:t>
            </a:r>
            <a:endParaRPr lang="en-US" sz="3200" u="heavy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CA" sz="3200" dirty="0">
                <a:latin typeface="Segoe UI" panose="020B0502040204020203" pitchFamily="34" charset="0"/>
                <a:cs typeface="Segoe UI" panose="020B0502040204020203" pitchFamily="34" charset="0"/>
              </a:rPr>
              <a:t>Code might seem simple now…</a:t>
            </a:r>
            <a:endParaRPr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28F98B-A30C-954C-BFB8-4F98A82E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6" y="3138055"/>
            <a:ext cx="7906327" cy="34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9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F728-F7C9-D24D-AAA5-B6E6D90C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Variables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FBB8A-8BF9-D54A-8475-2C37F1DE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82145" cy="4835479"/>
          </a:xfrm>
        </p:spPr>
        <p:txBody>
          <a:bodyPr/>
          <a:lstStyle/>
          <a:p>
            <a:r>
              <a:rPr lang="en-US" dirty="0"/>
              <a:t>Let’s go experiment with some of what we just saw</a:t>
            </a:r>
          </a:p>
          <a:p>
            <a:pPr lvl="1"/>
            <a:r>
              <a:rPr lang="en-US" dirty="0"/>
              <a:t>Assignment statements</a:t>
            </a:r>
          </a:p>
          <a:p>
            <a:pPr lvl="1"/>
            <a:r>
              <a:rPr lang="en-US" dirty="0"/>
              <a:t>Declaring variables</a:t>
            </a:r>
          </a:p>
          <a:p>
            <a:pPr lvl="1"/>
            <a:r>
              <a:rPr lang="en-US" dirty="0"/>
              <a:t>Different variable names</a:t>
            </a:r>
          </a:p>
          <a:p>
            <a:pPr lvl="1"/>
            <a:r>
              <a:rPr lang="en-US" dirty="0"/>
              <a:t>Memory locations</a:t>
            </a:r>
          </a:p>
          <a:p>
            <a:pPr lvl="1"/>
            <a:r>
              <a:rPr lang="en-US" dirty="0"/>
              <a:t>(and the famous print statement!)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0B1C0F81-BE00-3C43-B182-4C79E90D1FE2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Variables and Memory</a:t>
            </a:r>
          </a:p>
        </p:txBody>
      </p:sp>
    </p:spTree>
    <p:extLst>
      <p:ext uri="{BB962C8B-B14F-4D97-AF65-F5344CB8AC3E}">
        <p14:creationId xmlns:p14="http://schemas.microsoft.com/office/powerpoint/2010/main" val="189850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1.1</a:t>
            </a:r>
          </a:p>
          <a:p>
            <a:pPr lvl="1"/>
            <a:r>
              <a:rPr lang="en-US" dirty="0"/>
              <a:t>Introduction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1.2</a:t>
            </a:r>
          </a:p>
          <a:p>
            <a:pPr lvl="1"/>
            <a:r>
              <a:rPr lang="en-US" b="1" dirty="0"/>
              <a:t>Variables, Expressions, and Operators</a:t>
            </a:r>
          </a:p>
          <a:p>
            <a:pPr lvl="1"/>
            <a:r>
              <a:rPr lang="en-US" b="1" dirty="0"/>
              <a:t>Chapters 1,2, and 3</a:t>
            </a:r>
          </a:p>
          <a:p>
            <a:pPr marL="0" indent="0">
              <a:buNone/>
            </a:pPr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</a:p>
          <a:p>
            <a:pPr lvl="1"/>
            <a:r>
              <a:rPr lang="en-US" dirty="0"/>
              <a:t>The Programming Process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F728-F7C9-D24D-AAA5-B6E6D90C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FBB8A-8BF9-D54A-8475-2C37F1DE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25915" cy="4835479"/>
          </a:xfrm>
        </p:spPr>
        <p:txBody>
          <a:bodyPr/>
          <a:lstStyle/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900" algn="l"/>
              </a:tabLst>
            </a:pPr>
            <a:r>
              <a:rPr lang="en-CA" dirty="0">
                <a:cs typeface="Arial"/>
              </a:rPr>
              <a:t>A</a:t>
            </a:r>
            <a:r>
              <a:rPr lang="en-CA" i="1" dirty="0">
                <a:cs typeface="Arial"/>
              </a:rPr>
              <a:t> </a:t>
            </a:r>
            <a:r>
              <a:rPr lang="en-CA" b="1" dirty="0">
                <a:cs typeface="Arial"/>
              </a:rPr>
              <a:t>type</a:t>
            </a:r>
            <a:r>
              <a:rPr lang="en-CA" dirty="0">
                <a:cs typeface="Arial"/>
              </a:rPr>
              <a:t> is a set of </a:t>
            </a:r>
            <a:r>
              <a:rPr lang="en-CA" i="1" dirty="0">
                <a:cs typeface="Arial"/>
              </a:rPr>
              <a:t>values</a:t>
            </a:r>
            <a:r>
              <a:rPr lang="en-CA" dirty="0">
                <a:cs typeface="Arial"/>
              </a:rPr>
              <a:t> and the </a:t>
            </a:r>
            <a:r>
              <a:rPr lang="en-CA" i="1" dirty="0">
                <a:cs typeface="Arial"/>
              </a:rPr>
              <a:t>operations</a:t>
            </a:r>
            <a:r>
              <a:rPr lang="en-CA" dirty="0">
                <a:cs typeface="Arial"/>
              </a:rPr>
              <a:t> that can be performed on those values</a:t>
            </a:r>
            <a:r>
              <a:rPr lang="en-CA" i="1" dirty="0">
                <a:cs typeface="Arial"/>
              </a:rPr>
              <a:t>.</a:t>
            </a: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900" algn="l"/>
              </a:tabLst>
            </a:pPr>
            <a:endParaRPr lang="en-CA" i="1" dirty="0"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900" algn="l"/>
              </a:tabLst>
            </a:pPr>
            <a:r>
              <a:rPr lang="en-CA" i="1" dirty="0">
                <a:cs typeface="Arial"/>
              </a:rPr>
              <a:t>in</a:t>
            </a:r>
            <a:r>
              <a:rPr lang="en-CA" i="1" spc="-15" dirty="0">
                <a:cs typeface="Arial"/>
              </a:rPr>
              <a:t>t</a:t>
            </a:r>
            <a:r>
              <a:rPr lang="en-CA" i="1" dirty="0">
                <a:cs typeface="Arial"/>
              </a:rPr>
              <a:t>:</a:t>
            </a:r>
            <a:r>
              <a:rPr lang="en-CA" i="1" spc="-5" dirty="0">
                <a:cs typeface="Arial"/>
              </a:rPr>
              <a:t> </a:t>
            </a:r>
            <a:r>
              <a:rPr lang="en-CA" dirty="0">
                <a:cs typeface="Arial"/>
              </a:rPr>
              <a:t>in</a:t>
            </a:r>
            <a:r>
              <a:rPr lang="en-CA" spc="-15" dirty="0">
                <a:cs typeface="Arial"/>
              </a:rPr>
              <a:t>t</a:t>
            </a:r>
            <a:r>
              <a:rPr lang="en-CA" dirty="0">
                <a:cs typeface="Arial"/>
              </a:rPr>
              <a:t>e</a:t>
            </a:r>
            <a:r>
              <a:rPr lang="en-CA" spc="-10" dirty="0">
                <a:cs typeface="Arial"/>
              </a:rPr>
              <a:t>g</a:t>
            </a:r>
            <a:r>
              <a:rPr lang="en-CA" dirty="0">
                <a:cs typeface="Arial"/>
              </a:rPr>
              <a:t>er</a:t>
            </a:r>
          </a:p>
          <a:p>
            <a:pPr marL="926465">
              <a:lnSpc>
                <a:spcPct val="100000"/>
              </a:lnSpc>
              <a:spcBef>
                <a:spcPts val="1800"/>
              </a:spcBef>
            </a:pPr>
            <a:r>
              <a:rPr lang="en-CA" dirty="0">
                <a:cs typeface="Arial"/>
              </a:rPr>
              <a:t>ex.</a:t>
            </a:r>
            <a:r>
              <a:rPr lang="en-CA" spc="-15" dirty="0">
                <a:cs typeface="Arial"/>
              </a:rPr>
              <a:t> </a:t>
            </a:r>
            <a:r>
              <a:rPr lang="en-CA" dirty="0">
                <a:cs typeface="Arial"/>
              </a:rPr>
              <a:t>3,</a:t>
            </a:r>
            <a:r>
              <a:rPr lang="en-CA" spc="-10" dirty="0">
                <a:cs typeface="Arial"/>
              </a:rPr>
              <a:t> </a:t>
            </a:r>
            <a:r>
              <a:rPr lang="en-CA" dirty="0">
                <a:cs typeface="Arial"/>
              </a:rPr>
              <a:t>4,</a:t>
            </a:r>
            <a:r>
              <a:rPr lang="en-CA" spc="-10" dirty="0">
                <a:cs typeface="Arial"/>
              </a:rPr>
              <a:t> </a:t>
            </a:r>
            <a:r>
              <a:rPr lang="en-CA" dirty="0">
                <a:cs typeface="Arial"/>
              </a:rPr>
              <a:t>8</a:t>
            </a:r>
            <a:r>
              <a:rPr lang="en-CA" spc="-10" dirty="0">
                <a:cs typeface="Arial"/>
              </a:rPr>
              <a:t>9</a:t>
            </a:r>
            <a:r>
              <a:rPr lang="en-CA" dirty="0">
                <a:cs typeface="Arial"/>
              </a:rPr>
              <a:t>4,</a:t>
            </a:r>
            <a:r>
              <a:rPr lang="en-CA" spc="-10" dirty="0">
                <a:cs typeface="Arial"/>
              </a:rPr>
              <a:t> </a:t>
            </a:r>
            <a:r>
              <a:rPr lang="en-CA" dirty="0">
                <a:cs typeface="Arial"/>
              </a:rPr>
              <a:t>0,</a:t>
            </a:r>
            <a:r>
              <a:rPr lang="en-CA" spc="-25" dirty="0">
                <a:cs typeface="Arial"/>
              </a:rPr>
              <a:t> </a:t>
            </a:r>
            <a:r>
              <a:rPr lang="en-CA" dirty="0">
                <a:cs typeface="Arial"/>
              </a:rPr>
              <a:t>-3,</a:t>
            </a:r>
            <a:r>
              <a:rPr lang="en-CA" spc="-10" dirty="0">
                <a:cs typeface="Arial"/>
              </a:rPr>
              <a:t> </a:t>
            </a:r>
            <a:r>
              <a:rPr lang="en-CA" dirty="0">
                <a:cs typeface="Arial"/>
              </a:rPr>
              <a:t>-</a:t>
            </a:r>
            <a:r>
              <a:rPr lang="en-CA" spc="-10" dirty="0">
                <a:cs typeface="Arial"/>
              </a:rPr>
              <a:t>18</a:t>
            </a:r>
            <a:endParaRPr lang="en-CA" dirty="0"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tabLst>
                <a:tab pos="469900" algn="l"/>
              </a:tabLst>
            </a:pPr>
            <a:r>
              <a:rPr lang="en-CA" i="1" dirty="0">
                <a:cs typeface="Arial"/>
              </a:rPr>
              <a:t>fl</a:t>
            </a:r>
            <a:r>
              <a:rPr lang="en-CA" i="1" spc="-15" dirty="0">
                <a:cs typeface="Arial"/>
              </a:rPr>
              <a:t>o</a:t>
            </a:r>
            <a:r>
              <a:rPr lang="en-CA" i="1" dirty="0">
                <a:cs typeface="Arial"/>
              </a:rPr>
              <a:t>at:</a:t>
            </a:r>
            <a:r>
              <a:rPr lang="en-CA" i="1" spc="-10" dirty="0">
                <a:cs typeface="Arial"/>
              </a:rPr>
              <a:t> </a:t>
            </a:r>
            <a:r>
              <a:rPr lang="en-CA" dirty="0">
                <a:cs typeface="Arial"/>
              </a:rPr>
              <a:t>fl</a:t>
            </a:r>
            <a:r>
              <a:rPr lang="en-CA" spc="-15" dirty="0">
                <a:cs typeface="Arial"/>
              </a:rPr>
              <a:t>o</a:t>
            </a:r>
            <a:r>
              <a:rPr lang="en-CA" dirty="0">
                <a:cs typeface="Arial"/>
              </a:rPr>
              <a:t>at</a:t>
            </a:r>
            <a:r>
              <a:rPr lang="en-CA" spc="-15" dirty="0">
                <a:cs typeface="Arial"/>
              </a:rPr>
              <a:t>i</a:t>
            </a:r>
            <a:r>
              <a:rPr lang="en-CA" dirty="0">
                <a:cs typeface="Arial"/>
              </a:rPr>
              <a:t>ng</a:t>
            </a:r>
            <a:r>
              <a:rPr lang="en-CA" spc="-10" dirty="0">
                <a:cs typeface="Arial"/>
              </a:rPr>
              <a:t> </a:t>
            </a:r>
            <a:r>
              <a:rPr lang="en-CA" dirty="0">
                <a:cs typeface="Arial"/>
              </a:rPr>
              <a:t>p</a:t>
            </a:r>
            <a:r>
              <a:rPr lang="en-CA" spc="-15" dirty="0">
                <a:cs typeface="Arial"/>
              </a:rPr>
              <a:t>o</a:t>
            </a:r>
            <a:r>
              <a:rPr lang="en-CA" dirty="0">
                <a:cs typeface="Arial"/>
              </a:rPr>
              <a:t>int</a:t>
            </a:r>
            <a:r>
              <a:rPr lang="en-CA" spc="-15" dirty="0">
                <a:cs typeface="Arial"/>
              </a:rPr>
              <a:t> </a:t>
            </a:r>
            <a:r>
              <a:rPr lang="en-CA" dirty="0">
                <a:cs typeface="Arial"/>
              </a:rPr>
              <a:t>n</a:t>
            </a:r>
            <a:r>
              <a:rPr lang="en-CA" spc="-15" dirty="0">
                <a:cs typeface="Arial"/>
              </a:rPr>
              <a:t>u</a:t>
            </a:r>
            <a:r>
              <a:rPr lang="en-CA" dirty="0">
                <a:cs typeface="Arial"/>
              </a:rPr>
              <a:t>m</a:t>
            </a:r>
            <a:r>
              <a:rPr lang="en-CA" spc="-10" dirty="0">
                <a:cs typeface="Arial"/>
              </a:rPr>
              <a:t>b</a:t>
            </a:r>
            <a:r>
              <a:rPr lang="en-CA" dirty="0">
                <a:cs typeface="Arial"/>
              </a:rPr>
              <a:t>er</a:t>
            </a:r>
          </a:p>
          <a:p>
            <a:pPr marL="926465">
              <a:lnSpc>
                <a:spcPct val="100000"/>
              </a:lnSpc>
              <a:spcBef>
                <a:spcPts val="1800"/>
              </a:spcBef>
            </a:pPr>
            <a:r>
              <a:rPr lang="en-CA" dirty="0">
                <a:cs typeface="Arial"/>
              </a:rPr>
              <a:t>ex.</a:t>
            </a:r>
            <a:r>
              <a:rPr lang="en-CA" spc="-15" dirty="0">
                <a:cs typeface="Arial"/>
              </a:rPr>
              <a:t> </a:t>
            </a:r>
            <a:r>
              <a:rPr lang="en-CA" dirty="0">
                <a:cs typeface="Arial"/>
              </a:rPr>
              <a:t>-5.</a:t>
            </a:r>
            <a:r>
              <a:rPr lang="en-CA" spc="-15" dirty="0">
                <a:cs typeface="Arial"/>
              </a:rPr>
              <a:t>6</a:t>
            </a:r>
            <a:r>
              <a:rPr lang="en-CA" dirty="0">
                <a:cs typeface="Arial"/>
              </a:rPr>
              <a:t>,</a:t>
            </a:r>
            <a:r>
              <a:rPr lang="en-CA" spc="-15" dirty="0">
                <a:cs typeface="Arial"/>
              </a:rPr>
              <a:t> </a:t>
            </a:r>
            <a:r>
              <a:rPr lang="en-CA" dirty="0">
                <a:cs typeface="Arial"/>
              </a:rPr>
              <a:t>7.</a:t>
            </a:r>
            <a:r>
              <a:rPr lang="en-CA" spc="-15" dirty="0">
                <a:cs typeface="Arial"/>
              </a:rPr>
              <a:t>3</a:t>
            </a:r>
            <a:r>
              <a:rPr lang="en-CA" dirty="0">
                <a:cs typeface="Arial"/>
              </a:rPr>
              <a:t>4</a:t>
            </a:r>
            <a:r>
              <a:rPr lang="en-CA" spc="-10" dirty="0">
                <a:cs typeface="Arial"/>
              </a:rPr>
              <a:t>2</a:t>
            </a:r>
            <a:r>
              <a:rPr lang="en-CA" dirty="0">
                <a:cs typeface="Arial"/>
              </a:rPr>
              <a:t>, </a:t>
            </a:r>
            <a:r>
              <a:rPr lang="en-CA" spc="-10" dirty="0">
                <a:cs typeface="Arial"/>
              </a:rPr>
              <a:t>5</a:t>
            </a:r>
            <a:r>
              <a:rPr lang="en-CA" dirty="0">
                <a:cs typeface="Arial"/>
              </a:rPr>
              <a:t>3</a:t>
            </a:r>
            <a:r>
              <a:rPr lang="en-CA" spc="-10" dirty="0">
                <a:cs typeface="Arial"/>
              </a:rPr>
              <a:t>4</a:t>
            </a:r>
            <a:r>
              <a:rPr lang="en-CA" dirty="0">
                <a:cs typeface="Arial"/>
              </a:rPr>
              <a:t>5</a:t>
            </a:r>
            <a:r>
              <a:rPr lang="en-CA" spc="-10" dirty="0">
                <a:cs typeface="Arial"/>
              </a:rPr>
              <a:t>2</a:t>
            </a:r>
            <a:r>
              <a:rPr lang="en-CA" dirty="0">
                <a:cs typeface="Arial"/>
              </a:rPr>
              <a:t>.0,</a:t>
            </a:r>
            <a:r>
              <a:rPr lang="en-CA" spc="-30" dirty="0">
                <a:cs typeface="Arial"/>
              </a:rPr>
              <a:t> </a:t>
            </a:r>
            <a:r>
              <a:rPr lang="en-CA" dirty="0">
                <a:cs typeface="Arial"/>
              </a:rPr>
              <a:t>-8</a:t>
            </a:r>
            <a:r>
              <a:rPr lang="en-CA" spc="-10" dirty="0">
                <a:cs typeface="Arial"/>
              </a:rPr>
              <a:t>9</a:t>
            </a:r>
            <a:r>
              <a:rPr lang="en-CA" dirty="0">
                <a:cs typeface="Arial"/>
              </a:rPr>
              <a:t>.34</a:t>
            </a:r>
          </a:p>
          <a:p>
            <a:endParaRPr lang="en-US" dirty="0"/>
          </a:p>
        </p:txBody>
      </p:sp>
      <p:pic>
        <p:nvPicPr>
          <p:cNvPr id="5122" name="Picture 2" descr="PYTH-101 | Module 1: Variables and Data Types | Canadian Coding">
            <a:extLst>
              <a:ext uri="{FF2B5EF4-FFF2-40B4-BE49-F238E27FC236}">
                <a16:creationId xmlns:a16="http://schemas.microsoft.com/office/drawing/2014/main" id="{88EBE46A-5E1D-B148-B30A-E218A0E0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055" y="81436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34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7F37-9AC3-3946-844C-A9FB18A5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Type Examples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9EE473F-8565-7B4C-AA65-295474BAE9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4"/>
            <a:ext cx="10515600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&gt; 5</a:t>
            </a: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+</a:t>
            </a:r>
            <a:r>
              <a:rPr sz="2400" spc="-2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2</a:t>
            </a: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*</a:t>
            </a: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4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solidFill>
                <a:srgbClr val="00B050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&gt; </a:t>
            </a: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5.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0</a:t>
            </a:r>
            <a:r>
              <a:rPr sz="2400" spc="-2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+</a:t>
            </a: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2</a:t>
            </a: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*</a:t>
            </a: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4</a:t>
            </a: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solidFill>
                <a:srgbClr val="00B050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&gt; </a:t>
            </a: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30</a:t>
            </a:r>
            <a:r>
              <a:rPr sz="2400" spc="-15" dirty="0">
                <a:solidFill>
                  <a:srgbClr val="00B050"/>
                </a:solidFill>
                <a:latin typeface="Courier New"/>
                <a:cs typeface="Courier New"/>
              </a:rPr>
              <a:t>/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6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solidFill>
                <a:srgbClr val="00B050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&gt; </a:t>
            </a:r>
            <a:r>
              <a:rPr sz="2400" spc="-5" dirty="0">
                <a:solidFill>
                  <a:srgbClr val="00B050"/>
                </a:solidFill>
                <a:latin typeface="Courier New"/>
                <a:cs typeface="Courier New"/>
              </a:rPr>
              <a:t>30</a:t>
            </a:r>
            <a:r>
              <a:rPr sz="2400" spc="-15" dirty="0">
                <a:solidFill>
                  <a:srgbClr val="00B050"/>
                </a:solidFill>
                <a:latin typeface="Courier New"/>
                <a:cs typeface="Courier New"/>
              </a:rPr>
              <a:t>//</a:t>
            </a:r>
            <a:r>
              <a:rPr sz="2400" dirty="0">
                <a:solidFill>
                  <a:srgbClr val="00B050"/>
                </a:solidFill>
                <a:latin typeface="Courier New"/>
                <a:cs typeface="Courier New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64657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ADDB-3820-F24E-89EF-5C3421E7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Type: str (pronounced string)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8D12C-6AA9-E946-B363-F9AE1F61B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347364" cy="4835479"/>
          </a:xfrm>
        </p:spPr>
        <p:txBody>
          <a:bodyPr/>
          <a:lstStyle/>
          <a:p>
            <a:pPr marL="469900" marR="894715" indent="-457200">
              <a:lnSpc>
                <a:spcPct val="100000"/>
              </a:lnSpc>
              <a:buFont typeface="Arial"/>
              <a:buChar char="•"/>
              <a:tabLst>
                <a:tab pos="470534" algn="l"/>
              </a:tabLst>
            </a:pPr>
            <a:r>
              <a:rPr lang="en-CA" i="1" dirty="0">
                <a:latin typeface="Segoe UI" panose="020B0502040204020203" pitchFamily="34" charset="0"/>
                <a:cs typeface="Segoe UI" panose="020B0502040204020203" pitchFamily="34" charset="0"/>
              </a:rPr>
              <a:t>str:</a:t>
            </a:r>
            <a:r>
              <a:rPr lang="en-CA" i="1" spc="-2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en-CA" spc="-2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lit</a:t>
            </a:r>
            <a:r>
              <a:rPr lang="en-CA" spc="-20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ral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is a se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nce</a:t>
            </a:r>
            <a:r>
              <a:rPr lang="en-CA" spc="-3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of charact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rs</a:t>
            </a:r>
          </a:p>
          <a:p>
            <a:pPr marL="469900" marR="5080" indent="-457200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tabLst>
                <a:tab pos="470534" algn="l"/>
              </a:tabLst>
            </a:pP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n-CA" spc="-2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d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sin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ot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 (')</a:t>
            </a:r>
            <a:r>
              <a:rPr lang="en-CA" spc="-2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or d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ot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 (")</a:t>
            </a:r>
          </a:p>
          <a:p>
            <a:pPr marL="927100">
              <a:lnSpc>
                <a:spcPct val="100000"/>
              </a:lnSpc>
              <a:spcBef>
                <a:spcPts val="1800"/>
              </a:spcBef>
            </a:pP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ex.</a:t>
            </a:r>
            <a:r>
              <a:rPr lang="en-CA" spc="-2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'h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ll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', "Wh</a:t>
            </a:r>
            <a:r>
              <a:rPr lang="en-CA" spc="-2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-2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is 10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* (2</a:t>
            </a:r>
            <a:r>
              <a:rPr lang="en-CA" spc="-3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+ 9)?”</a:t>
            </a:r>
          </a:p>
          <a:p>
            <a:pPr marL="927100">
              <a:lnSpc>
                <a:spcPct val="100000"/>
              </a:lnSpc>
              <a:spcBef>
                <a:spcPts val="1800"/>
              </a:spcBef>
            </a:pP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Just like writing in English, the quote type must match (i.e. 2 singles or 2 doubles, not 1 of each)</a:t>
            </a:r>
          </a:p>
          <a:p>
            <a:pPr marL="698500" indent="0">
              <a:lnSpc>
                <a:spcPct val="100000"/>
              </a:lnSpc>
              <a:spcBef>
                <a:spcPts val="1800"/>
              </a:spcBef>
              <a:buNone/>
            </a:pP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4098" name="Picture 2" descr="Meme Creator - Funny What if i told you There is a third type of variable  Meme Generator at MemeCreator.org!">
            <a:extLst>
              <a:ext uri="{FF2B5EF4-FFF2-40B4-BE49-F238E27FC236}">
                <a16:creationId xmlns:a16="http://schemas.microsoft.com/office/drawing/2014/main" id="{19CD2604-1FE5-114E-AC76-25A009FB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859" y="727514"/>
            <a:ext cx="3136323" cy="189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810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5FEB-A047-C848-B374-A71A608F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String Type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810A-BD3E-8842-8402-30662C98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spc="-5" dirty="0">
                <a:solidFill>
                  <a:srgbClr val="00B050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rgbClr val="00B050"/>
                </a:solidFill>
                <a:latin typeface="Courier New"/>
                <a:cs typeface="Courier New"/>
              </a:rPr>
              <a:t>&gt; ‘how are you?’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CA" sz="3200" dirty="0">
              <a:solidFill>
                <a:srgbClr val="00B050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5" dirty="0">
                <a:solidFill>
                  <a:srgbClr val="00B050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rgbClr val="00B050"/>
                </a:solidFill>
                <a:latin typeface="Courier New"/>
                <a:cs typeface="Courier New"/>
              </a:rPr>
              <a:t>&gt; </a:t>
            </a:r>
            <a:r>
              <a:rPr lang="en-CA" spc="-5" dirty="0">
                <a:solidFill>
                  <a:srgbClr val="00B050"/>
                </a:solidFill>
                <a:latin typeface="Courier New"/>
                <a:cs typeface="Courier New"/>
              </a:rPr>
              <a:t>”short- and long-term”</a:t>
            </a:r>
            <a:endParaRPr lang="en-CA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lang="en-CA" sz="3200" dirty="0">
              <a:solidFill>
                <a:srgbClr val="00B050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5" dirty="0">
                <a:solidFill>
                  <a:srgbClr val="00B050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rgbClr val="00B050"/>
                </a:solidFill>
                <a:latin typeface="Courier New"/>
                <a:cs typeface="Courier New"/>
              </a:rPr>
              <a:t>&gt; </a:t>
            </a:r>
            <a:r>
              <a:rPr lang="en-CA" spc="-5" dirty="0">
                <a:solidFill>
                  <a:srgbClr val="00B050"/>
                </a:solidFill>
                <a:latin typeface="Courier New"/>
                <a:cs typeface="Courier New"/>
              </a:rPr>
              <a:t>‘”APS106” is already my favourite course’</a:t>
            </a:r>
            <a:endParaRPr lang="en-CA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CA" sz="3200" dirty="0">
              <a:solidFill>
                <a:srgbClr val="00B050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pc="-5" dirty="0">
                <a:solidFill>
                  <a:srgbClr val="00B050"/>
                </a:solidFill>
                <a:latin typeface="Courier New"/>
                <a:cs typeface="Courier New"/>
              </a:rPr>
              <a:t>&gt;&gt;</a:t>
            </a:r>
            <a:r>
              <a:rPr lang="en-CA" dirty="0">
                <a:solidFill>
                  <a:srgbClr val="00B050"/>
                </a:solidFill>
                <a:latin typeface="Courier New"/>
                <a:cs typeface="Courier New"/>
              </a:rPr>
              <a:t>&gt; </a:t>
            </a:r>
            <a:r>
              <a:rPr lang="en-CA" spc="-5" dirty="0">
                <a:solidFill>
                  <a:srgbClr val="00B050"/>
                </a:solidFill>
                <a:latin typeface="Courier New"/>
                <a:cs typeface="Courier New"/>
              </a:rPr>
              <a:t>“APS106 stinks’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 err="1">
                <a:solidFill>
                  <a:srgbClr val="FF0000"/>
                </a:solidFill>
              </a:rPr>
              <a:t>SyntaxError</a:t>
            </a:r>
            <a:endParaRPr lang="en-CA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8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ADDB-3820-F24E-89EF-5C3421E7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data types?!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8D12C-6AA9-E946-B363-F9AE1F61B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347364" cy="4835479"/>
          </a:xfrm>
        </p:spPr>
        <p:txBody>
          <a:bodyPr>
            <a:normAutofit fontScale="85000" lnSpcReduction="20000"/>
          </a:bodyPr>
          <a:lstStyle/>
          <a:p>
            <a:pPr marL="469900" marR="894715" indent="-457200">
              <a:lnSpc>
                <a:spcPct val="100000"/>
              </a:lnSpc>
              <a:buFont typeface="Arial"/>
              <a:buChar char="•"/>
              <a:tabLst>
                <a:tab pos="470534" algn="l"/>
              </a:tabLst>
            </a:pP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You can get the data type of any object by using the type() function</a:t>
            </a:r>
          </a:p>
          <a:p>
            <a:pPr marL="12700" marR="894715" indent="0">
              <a:lnSpc>
                <a:spcPct val="100000"/>
              </a:lnSpc>
              <a:buNone/>
              <a:tabLst>
                <a:tab pos="470534" algn="l"/>
              </a:tabLst>
            </a:pPr>
            <a:r>
              <a:rPr lang="en-CA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&gt;&gt;&gt; x = 5</a:t>
            </a:r>
          </a:p>
          <a:p>
            <a:pPr marL="12700" marR="894715" indent="0">
              <a:lnSpc>
                <a:spcPct val="100000"/>
              </a:lnSpc>
              <a:buNone/>
              <a:tabLst>
                <a:tab pos="470534" algn="l"/>
              </a:tabLst>
            </a:pPr>
            <a:r>
              <a:rPr lang="en-CA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&gt;&gt;&gt; print(type(x))</a:t>
            </a:r>
          </a:p>
          <a:p>
            <a:pPr marL="12700" marR="894715" indent="0">
              <a:lnSpc>
                <a:spcPct val="100000"/>
              </a:lnSpc>
              <a:buNone/>
              <a:tabLst>
                <a:tab pos="470534" algn="l"/>
              </a:tabLst>
            </a:pPr>
            <a:r>
              <a:rPr lang="en-CA" dirty="0">
                <a:solidFill>
                  <a:srgbClr val="00B050"/>
                </a:solidFill>
              </a:rPr>
              <a:t>&lt;class ‘int’&gt;</a:t>
            </a:r>
          </a:p>
          <a:p>
            <a:pPr marL="12700" marR="894715" indent="0">
              <a:lnSpc>
                <a:spcPct val="100000"/>
              </a:lnSpc>
              <a:buNone/>
              <a:tabLst>
                <a:tab pos="470534" algn="l"/>
              </a:tabLst>
            </a:pPr>
            <a:endParaRPr lang="en-CA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9900" marR="894715" indent="-457200">
              <a:lnSpc>
                <a:spcPct val="100000"/>
              </a:lnSpc>
              <a:buFont typeface="Arial"/>
              <a:buChar char="•"/>
              <a:tabLst>
                <a:tab pos="470534" algn="l"/>
              </a:tabLst>
            </a:pP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Other Python data types:</a:t>
            </a:r>
          </a:p>
          <a:p>
            <a:pPr marL="927100" marR="894715" lvl="1" indent="-457200">
              <a:lnSpc>
                <a:spcPct val="100000"/>
              </a:lnSpc>
              <a:buFont typeface="Arial"/>
              <a:buChar char="•"/>
              <a:tabLst>
                <a:tab pos="470534" algn="l"/>
              </a:tabLst>
            </a:pP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List</a:t>
            </a:r>
          </a:p>
          <a:p>
            <a:pPr marL="927100" marR="894715" lvl="1" indent="-457200">
              <a:lnSpc>
                <a:spcPct val="100000"/>
              </a:lnSpc>
              <a:buFont typeface="Arial"/>
              <a:buChar char="•"/>
              <a:tabLst>
                <a:tab pos="470534" algn="l"/>
              </a:tabLst>
            </a:pP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Tuple</a:t>
            </a:r>
          </a:p>
          <a:p>
            <a:pPr marL="927100" marR="894715" lvl="1" indent="-457200">
              <a:lnSpc>
                <a:spcPct val="100000"/>
              </a:lnSpc>
              <a:buFont typeface="Arial"/>
              <a:buChar char="•"/>
              <a:tabLst>
                <a:tab pos="470534" algn="l"/>
              </a:tabLst>
            </a:pP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Dictionary</a:t>
            </a:r>
          </a:p>
          <a:p>
            <a:pPr marL="927100" marR="894715" lvl="1" indent="-457200">
              <a:lnSpc>
                <a:spcPct val="100000"/>
              </a:lnSpc>
              <a:buFont typeface="Arial"/>
              <a:buChar char="•"/>
              <a:tabLst>
                <a:tab pos="470534" algn="l"/>
              </a:tabLst>
            </a:pP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Set</a:t>
            </a:r>
          </a:p>
          <a:p>
            <a:pPr marL="927100" marR="894715" lvl="1" indent="-457200">
              <a:lnSpc>
                <a:spcPct val="100000"/>
              </a:lnSpc>
              <a:buFont typeface="Arial"/>
              <a:buChar char="•"/>
              <a:tabLst>
                <a:tab pos="470534" algn="l"/>
              </a:tabLst>
            </a:pP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Boolean</a:t>
            </a:r>
          </a:p>
          <a:p>
            <a:pPr marL="12700" marR="894715" indent="0">
              <a:lnSpc>
                <a:spcPct val="100000"/>
              </a:lnSpc>
              <a:buNone/>
              <a:tabLst>
                <a:tab pos="470534" algn="l"/>
              </a:tabLst>
            </a:pPr>
            <a:r>
              <a:rPr lang="en-CA" i="1" dirty="0">
                <a:latin typeface="Segoe UI" panose="020B0502040204020203" pitchFamily="34" charset="0"/>
                <a:cs typeface="Segoe UI" panose="020B0502040204020203" pitchFamily="34" charset="0"/>
              </a:rPr>
              <a:t>BUT we will worry about these later…</a:t>
            </a:r>
          </a:p>
          <a:p>
            <a:pPr marL="927100" marR="894715" lvl="1" indent="-457200">
              <a:lnSpc>
                <a:spcPct val="100000"/>
              </a:lnSpc>
              <a:buFont typeface="Arial"/>
              <a:buChar char="•"/>
              <a:tabLst>
                <a:tab pos="470534" algn="l"/>
              </a:tabLst>
            </a:pP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98500" indent="0">
              <a:lnSpc>
                <a:spcPct val="100000"/>
              </a:lnSpc>
              <a:spcBef>
                <a:spcPts val="1800"/>
              </a:spcBef>
              <a:buNone/>
            </a:pP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Data Types - Georgio Alien Expert | Meme Generator">
            <a:extLst>
              <a:ext uri="{FF2B5EF4-FFF2-40B4-BE49-F238E27FC236}">
                <a16:creationId xmlns:a16="http://schemas.microsoft.com/office/drawing/2014/main" id="{3DE01732-FDDD-F743-9D19-26D35CFC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64" y="2576488"/>
            <a:ext cx="381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985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F728-F7C9-D24D-AAA5-B6E6D90C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FBB8A-8BF9-D54A-8475-2C37F1DE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82145" cy="4835479"/>
          </a:xfrm>
        </p:spPr>
        <p:txBody>
          <a:bodyPr/>
          <a:lstStyle/>
          <a:p>
            <a:r>
              <a:rPr lang="en-US" dirty="0"/>
              <a:t>Let’s go experiment with some of what we just saw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int”s</a:t>
            </a:r>
            <a:r>
              <a:rPr lang="en-US" dirty="0"/>
              <a:t> vs “</a:t>
            </a:r>
            <a:r>
              <a:rPr lang="en-US" dirty="0" err="1"/>
              <a:t>float”s</a:t>
            </a:r>
            <a:endParaRPr lang="en-US" dirty="0"/>
          </a:p>
          <a:p>
            <a:pPr lvl="1"/>
            <a:r>
              <a:rPr lang="en-US" dirty="0"/>
              <a:t>The ”str” type</a:t>
            </a:r>
          </a:p>
          <a:p>
            <a:pPr lvl="1"/>
            <a:r>
              <a:rPr lang="en-US" dirty="0"/>
              <a:t>Using types and variables in expressions</a:t>
            </a:r>
          </a:p>
          <a:p>
            <a:pPr lvl="1"/>
            <a:r>
              <a:rPr lang="en-US" dirty="0"/>
              <a:t>Combining our type knowledge with some arithmetic operations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0B1C0F81-BE00-3C43-B182-4C79E90D1FE2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Different Types of Variables</a:t>
            </a:r>
          </a:p>
        </p:txBody>
      </p:sp>
    </p:spTree>
    <p:extLst>
      <p:ext uri="{BB962C8B-B14F-4D97-AF65-F5344CB8AC3E}">
        <p14:creationId xmlns:p14="http://schemas.microsoft.com/office/powerpoint/2010/main" val="1965838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3356-1837-B549-8B27-18D84A82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Augmented Assignment Operations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16C40B8-3FC5-3143-ABC9-651255C54C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71495"/>
              </p:ext>
            </p:extLst>
          </p:nvPr>
        </p:nvGraphicFramePr>
        <p:xfrm>
          <a:off x="339436" y="1555461"/>
          <a:ext cx="7536873" cy="4939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9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7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</a:t>
                      </a:r>
                      <a:r>
                        <a:rPr sz="1700" b="1" spc="-1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r>
                        <a:rPr sz="17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or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7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Expres</a:t>
                      </a:r>
                      <a:r>
                        <a:rPr sz="1700" b="1" spc="-10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</a:t>
                      </a:r>
                      <a:r>
                        <a:rPr sz="17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</a:t>
                      </a:r>
                      <a:endParaRPr sz="17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Iden</a:t>
                      </a:r>
                      <a:r>
                        <a:rPr sz="1700" b="1" spc="-1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cal</a:t>
                      </a:r>
                      <a:r>
                        <a:rPr sz="17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Expres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Engl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 descr</a:t>
                      </a:r>
                      <a:r>
                        <a:rPr sz="1700" b="1" spc="-1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</a:t>
                      </a:r>
                      <a:endParaRPr sz="1700" b="1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0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+=</a:t>
                      </a:r>
                      <a:endParaRPr sz="1500" b="1" dirty="0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+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2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ers</a:t>
                      </a:r>
                      <a:r>
                        <a:rPr sz="1700" b="1" spc="-2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</a:t>
                      </a:r>
                      <a:r>
                        <a:rPr sz="1700" b="1" spc="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06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-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ers</a:t>
                      </a:r>
                      <a:r>
                        <a:rPr sz="1700" b="1" spc="-2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</a:t>
                      </a:r>
                      <a:r>
                        <a:rPr sz="1700" b="1" spc="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90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*=</a:t>
                      </a:r>
                      <a:endParaRPr sz="1500" b="1" dirty="0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*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2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sz="1500" b="1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sz="1500" b="1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ers</a:t>
                      </a:r>
                      <a:r>
                        <a:rPr sz="1700" b="1" spc="-2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</a:t>
                      </a:r>
                      <a:r>
                        <a:rPr sz="1700" b="1" spc="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906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/=</a:t>
                      </a:r>
                      <a:endParaRPr sz="1500" b="1" dirty="0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/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2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sz="1500" b="1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sz="1500" b="1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rs</a:t>
                      </a:r>
                      <a:r>
                        <a:rPr sz="1700" b="1" spc="-3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 3</a:t>
                      </a:r>
                      <a:r>
                        <a:rPr sz="1700" b="1" spc="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906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//=</a:t>
                      </a:r>
                      <a:endParaRPr sz="1500" b="1" dirty="0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//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2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sz="1500" b="1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/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 2</a:t>
                      </a:r>
                      <a:endParaRPr sz="1500" b="1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ers</a:t>
                      </a:r>
                      <a:r>
                        <a:rPr sz="1700" b="1" spc="-2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</a:t>
                      </a:r>
                      <a:r>
                        <a:rPr sz="1700" b="1" spc="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4867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%=</a:t>
                      </a:r>
                      <a:endParaRPr sz="1500" b="1" dirty="0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2</a:t>
                      </a:r>
                      <a:endParaRPr sz="1500" b="1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sz="1500" b="1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sz="1500" b="1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ers</a:t>
                      </a:r>
                      <a:r>
                        <a:rPr sz="1700" b="1" spc="-2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</a:t>
                      </a:r>
                      <a:r>
                        <a:rPr sz="1700" b="1" spc="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4906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**=</a:t>
                      </a:r>
                      <a:endParaRPr sz="1500" b="1" dirty="0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**</a:t>
                      </a:r>
                      <a:r>
                        <a:rPr sz="1500" b="1" dirty="0">
                          <a:solidFill>
                            <a:schemeClr val="accent3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2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sz="1500" b="1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*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 2</a:t>
                      </a:r>
                      <a:endParaRPr sz="1500" b="1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ers</a:t>
                      </a:r>
                      <a:r>
                        <a:rPr sz="1700" b="1" spc="-2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</a:t>
                      </a:r>
                      <a:r>
                        <a:rPr sz="1700" b="1" spc="5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</a:t>
                      </a:r>
                    </a:p>
                  </a:txBody>
                  <a:tcPr marL="0" marR="0" marT="0" marB="0">
                    <a:lnL w="12700">
                      <a:solidFill>
                        <a:srgbClr val="A2A2A2"/>
                      </a:solidFill>
                      <a:prstDash val="solid"/>
                    </a:lnL>
                    <a:lnR w="12700">
                      <a:solidFill>
                        <a:srgbClr val="A2A2A2"/>
                      </a:solidFill>
                      <a:prstDash val="solid"/>
                    </a:lnR>
                    <a:lnT w="12700">
                      <a:solidFill>
                        <a:srgbClr val="A2A2A2"/>
                      </a:solidFill>
                      <a:prstDash val="solid"/>
                    </a:lnT>
                    <a:lnB w="12700">
                      <a:solidFill>
                        <a:srgbClr val="A2A2A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55DA01F9-9411-764A-A451-144F1DD7BE71}"/>
              </a:ext>
            </a:extLst>
          </p:cNvPr>
          <p:cNvSpPr/>
          <p:nvPr/>
        </p:nvSpPr>
        <p:spPr>
          <a:xfrm>
            <a:off x="8079751" y="2076447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Augmented Assignment Operators</a:t>
            </a:r>
          </a:p>
        </p:txBody>
      </p:sp>
    </p:spTree>
    <p:extLst>
      <p:ext uri="{BB962C8B-B14F-4D97-AF65-F5344CB8AC3E}">
        <p14:creationId xmlns:p14="http://schemas.microsoft.com/office/powerpoint/2010/main" val="287146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F728-F7C9-D24D-AAA5-B6E6D90C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205"/>
            <a:ext cx="11283068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Code!  </a:t>
            </a:r>
            <a:br>
              <a:rPr lang="en-US" dirty="0"/>
            </a:br>
            <a:r>
              <a:rPr lang="en-US" sz="3600" dirty="0"/>
              <a:t>Convert gas mileage from American to Canadian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FBB8A-8BF9-D54A-8475-2C37F1DE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539345" cy="4835479"/>
          </a:xfrm>
        </p:spPr>
        <p:txBody>
          <a:bodyPr/>
          <a:lstStyle/>
          <a:p>
            <a:r>
              <a:rPr lang="en-US" dirty="0"/>
              <a:t>In the old days (and still in the United States), the mileage of a gas-powered car was measured in miles per gallon.</a:t>
            </a:r>
          </a:p>
          <a:p>
            <a:r>
              <a:rPr lang="en-US" dirty="0"/>
              <a:t>Now for places that use the metric system, we prefer to measure “mileage” as “fuel consumption” in </a:t>
            </a:r>
            <a:r>
              <a:rPr lang="en-US" dirty="0" err="1"/>
              <a:t>litres</a:t>
            </a:r>
            <a:r>
              <a:rPr lang="en-US" dirty="0"/>
              <a:t> per hundred </a:t>
            </a:r>
            <a:r>
              <a:rPr lang="en-US" dirty="0" err="1"/>
              <a:t>kilometres</a:t>
            </a:r>
            <a:r>
              <a:rPr lang="en-US" dirty="0"/>
              <a:t>. </a:t>
            </a:r>
          </a:p>
          <a:p>
            <a:r>
              <a:rPr lang="en-US" dirty="0"/>
              <a:t>Write code to do the conversion to metric given a value in miles per gallon.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0B1C0F81-BE00-3C43-B182-4C79E90D1FE2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Let’s Code!</a:t>
            </a:r>
          </a:p>
        </p:txBody>
      </p:sp>
    </p:spTree>
    <p:extLst>
      <p:ext uri="{BB962C8B-B14F-4D97-AF65-F5344CB8AC3E}">
        <p14:creationId xmlns:p14="http://schemas.microsoft.com/office/powerpoint/2010/main" val="1713526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Variables, Expressions and Operators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986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0F18-C8F5-4E76-9F68-50E71A14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Recap: What is Programming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FC58-F4AF-4D45-A52D-6B691F1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8468"/>
          </a:xfrm>
        </p:spPr>
        <p:txBody>
          <a:bodyPr/>
          <a:lstStyle/>
          <a:p>
            <a:r>
              <a:rPr lang="en-US" dirty="0"/>
              <a:t>A way of telling a computer what to do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 computer can’t infer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…</a:t>
            </a:r>
            <a:r>
              <a:rPr lang="en-US" dirty="0"/>
              <a:t>yet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Need to tell a computer every single step it needs to do in a language it can understand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How would you request an egg for breakfast to a chef and to a computer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/>
              <a:t>robot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C1D87F-57FC-4A8D-9E30-1DB8A39BA033}"/>
              </a:ext>
            </a:extLst>
          </p:cNvPr>
          <p:cNvSpPr txBox="1">
            <a:spLocks/>
          </p:cNvSpPr>
          <p:nvPr/>
        </p:nvSpPr>
        <p:spPr>
          <a:xfrm>
            <a:off x="838200" y="4557102"/>
            <a:ext cx="5085862" cy="17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To a Chef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Sunny</a:t>
            </a:r>
            <a:r>
              <a:rPr lang="en-US" sz="2000" dirty="0">
                <a:solidFill>
                  <a:schemeClr val="accent6"/>
                </a:solidFill>
              </a:rPr>
              <a:t>-</a:t>
            </a:r>
            <a:r>
              <a:rPr lang="en-US" sz="2000" dirty="0"/>
              <a:t>side up</a:t>
            </a:r>
            <a:r>
              <a:rPr lang="en-US" sz="2000" dirty="0">
                <a:solidFill>
                  <a:schemeClr val="accent6"/>
                </a:solidFill>
              </a:rPr>
              <a:t>,</a:t>
            </a:r>
            <a:r>
              <a:rPr lang="en-US" sz="2000" dirty="0"/>
              <a:t> please</a:t>
            </a:r>
            <a:r>
              <a:rPr lang="en-US" sz="2000" dirty="0">
                <a:solidFill>
                  <a:schemeClr val="accent6"/>
                </a:solidFill>
              </a:rPr>
              <a:t>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C4FAA2-BD76-4214-9699-BE755A4886AF}"/>
              </a:ext>
            </a:extLst>
          </p:cNvPr>
          <p:cNvSpPr txBox="1">
            <a:spLocks/>
          </p:cNvSpPr>
          <p:nvPr/>
        </p:nvSpPr>
        <p:spPr>
          <a:xfrm>
            <a:off x="6267938" y="4557102"/>
            <a:ext cx="5085862" cy="212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 Computer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Turn on stove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out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one egg out of fridge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Crack egg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Pour egg into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Wait 5 minutes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4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aspberry Pi 3 Model B — JustBoom">
            <a:extLst>
              <a:ext uri="{FF2B5EF4-FFF2-40B4-BE49-F238E27FC236}">
                <a16:creationId xmlns:a16="http://schemas.microsoft.com/office/drawing/2014/main" id="{2CFC5474-9925-4830-A51B-C2C92E2B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B46677-D0B0-4A4E-BBF9-710FF1988B12}"/>
              </a:ext>
            </a:extLst>
          </p:cNvPr>
          <p:cNvSpPr/>
          <p:nvPr/>
        </p:nvSpPr>
        <p:spPr>
          <a:xfrm>
            <a:off x="7834787" y="819644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English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310B51-1B54-40BC-8FDB-C9237EEF731C}"/>
              </a:ext>
            </a:extLst>
          </p:cNvPr>
          <p:cNvSpPr/>
          <p:nvPr/>
        </p:nvSpPr>
        <p:spPr>
          <a:xfrm>
            <a:off x="7834787" y="1572462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DEFE0E-E360-4F2E-99EE-B6D42E59E5BB}"/>
              </a:ext>
            </a:extLst>
          </p:cNvPr>
          <p:cNvSpPr/>
          <p:nvPr/>
        </p:nvSpPr>
        <p:spPr>
          <a:xfrm>
            <a:off x="7807161" y="2327288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72CB00-2672-4D2F-974B-9AAD28769963}"/>
              </a:ext>
            </a:extLst>
          </p:cNvPr>
          <p:cNvSpPr/>
          <p:nvPr/>
        </p:nvSpPr>
        <p:spPr>
          <a:xfrm>
            <a:off x="7825114" y="3080106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30CD6-8018-4592-8719-7DB6F18D78C0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E794EA-DAFC-432A-AAF0-B12B61CEC329}"/>
              </a:ext>
            </a:extLst>
          </p:cNvPr>
          <p:cNvSpPr/>
          <p:nvPr/>
        </p:nvSpPr>
        <p:spPr>
          <a:xfrm>
            <a:off x="7833869" y="3828752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3E97-E0F4-420C-8182-CC9CBA9738CD}"/>
              </a:ext>
            </a:extLst>
          </p:cNvPr>
          <p:cNvSpPr txBox="1">
            <a:spLocks/>
          </p:cNvSpPr>
          <p:nvPr/>
        </p:nvSpPr>
        <p:spPr>
          <a:xfrm>
            <a:off x="254066" y="762857"/>
            <a:ext cx="4540381" cy="174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How to Program a Computer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7D3D93C3-85FA-4787-8054-179010F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779" y="2341463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9017975B-A6C5-4421-8436-7435B31B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524834" y="1064356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42C76072-BAFC-4F65-BA07-A6B7D07E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524834" y="1827919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7FAD7-3E50-4E16-BD62-6C55C547F215}"/>
              </a:ext>
            </a:extLst>
          </p:cNvPr>
          <p:cNvCxnSpPr>
            <a:stCxn id="9" idx="1"/>
            <a:endCxn id="19" idx="6"/>
          </p:cNvCxnSpPr>
          <p:nvPr/>
        </p:nvCxnSpPr>
        <p:spPr>
          <a:xfrm flipH="1">
            <a:off x="6325499" y="1104175"/>
            <a:ext cx="1509288" cy="365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0E4EB-888B-4B38-8D5F-2A59F5D3D32B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6325499" y="1469246"/>
            <a:ext cx="1509288" cy="38774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48CB1-E760-4633-A753-71C591E756CE}"/>
              </a:ext>
            </a:extLst>
          </p:cNvPr>
          <p:cNvCxnSpPr>
            <a:cxnSpLocks/>
            <a:stCxn id="10" idx="1"/>
            <a:endCxn id="20" idx="6"/>
          </p:cNvCxnSpPr>
          <p:nvPr/>
        </p:nvCxnSpPr>
        <p:spPr>
          <a:xfrm flipH="1">
            <a:off x="6325499" y="1856993"/>
            <a:ext cx="1509288" cy="3758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228452-8117-44DB-820C-F8A3A36D1A44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>
            <a:off x="6325499" y="2232809"/>
            <a:ext cx="1481662" cy="3790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0F03D0-0447-42A4-ADE4-9F5101B98AF9}"/>
              </a:ext>
            </a:extLst>
          </p:cNvPr>
          <p:cNvSpPr/>
          <p:nvPr/>
        </p:nvSpPr>
        <p:spPr>
          <a:xfrm>
            <a:off x="5215714" y="2712730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D9F79E-7183-4A22-8506-E0DF2C4BFAF3}"/>
              </a:ext>
            </a:extLst>
          </p:cNvPr>
          <p:cNvSpPr/>
          <p:nvPr/>
        </p:nvSpPr>
        <p:spPr>
          <a:xfrm>
            <a:off x="5215714" y="3450414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EB388A-3A6F-4124-9F8B-B2F2F7988E41}"/>
              </a:ext>
            </a:extLst>
          </p:cNvPr>
          <p:cNvCxnSpPr>
            <a:cxnSpLocks/>
            <a:stCxn id="11" idx="1"/>
            <a:endCxn id="33" idx="3"/>
          </p:cNvCxnSpPr>
          <p:nvPr/>
        </p:nvCxnSpPr>
        <p:spPr>
          <a:xfrm flipH="1">
            <a:off x="6635799" y="2611819"/>
            <a:ext cx="1171362" cy="3854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A348E1-9A75-496B-AF98-9622E1DF10B7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6635799" y="2997261"/>
            <a:ext cx="1189315" cy="3673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374EC0-59C4-424C-96F3-B0529FECA41B}"/>
              </a:ext>
            </a:extLst>
          </p:cNvPr>
          <p:cNvCxnSpPr>
            <a:cxnSpLocks/>
            <a:stCxn id="12" idx="1"/>
            <a:endCxn id="34" idx="3"/>
          </p:cNvCxnSpPr>
          <p:nvPr/>
        </p:nvCxnSpPr>
        <p:spPr>
          <a:xfrm flipH="1">
            <a:off x="6635799" y="3364637"/>
            <a:ext cx="1189315" cy="370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D6956E-F2AA-491D-9281-D36EE39FBBE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6635799" y="3734945"/>
            <a:ext cx="1198070" cy="3783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1AD3BF-2438-49B2-8A5D-E89771D8718D}"/>
              </a:ext>
            </a:extLst>
          </p:cNvPr>
          <p:cNvSpPr txBox="1"/>
          <p:nvPr/>
        </p:nvSpPr>
        <p:spPr>
          <a:xfrm>
            <a:off x="3891037" y="72726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Programmer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E9D8A3C-E58E-45E0-935E-5885336C9204}"/>
              </a:ext>
            </a:extLst>
          </p:cNvPr>
          <p:cNvSpPr/>
          <p:nvPr/>
        </p:nvSpPr>
        <p:spPr>
          <a:xfrm>
            <a:off x="11283891" y="727259"/>
            <a:ext cx="795131" cy="55094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chine language course - Cheap Online Shopping -">
            <a:extLst>
              <a:ext uri="{FF2B5EF4-FFF2-40B4-BE49-F238E27FC236}">
                <a16:creationId xmlns:a16="http://schemas.microsoft.com/office/drawing/2014/main" id="{8A609C71-A63A-E14D-9329-B95F3D0B0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7"/>
          <a:stretch/>
        </p:blipFill>
        <p:spPr bwMode="auto">
          <a:xfrm>
            <a:off x="167697" y="3810946"/>
            <a:ext cx="4934536" cy="258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0D3B8D8-5E5F-EB41-A765-2D2A7DDA2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0" y="2394718"/>
            <a:ext cx="8132618" cy="138630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print(“x is greater than 10”)</a:t>
            </a:r>
          </a:p>
        </p:txBody>
      </p:sp>
    </p:spTree>
    <p:extLst>
      <p:ext uri="{BB962C8B-B14F-4D97-AF65-F5344CB8AC3E}">
        <p14:creationId xmlns:p14="http://schemas.microsoft.com/office/powerpoint/2010/main" val="304709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EC9D0-AB23-0142-A47C-6F4D3EBD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661" y="1383662"/>
            <a:ext cx="8007927" cy="1386306"/>
          </a:xfrm>
        </p:spPr>
        <p:txBody>
          <a:bodyPr/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print(”x is greater than 10”)</a:t>
            </a:r>
          </a:p>
        </p:txBody>
      </p:sp>
      <p:pic>
        <p:nvPicPr>
          <p:cNvPr id="2050" name="Picture 2" descr="Assembly Code - an overview | ScienceDirect Topics">
            <a:extLst>
              <a:ext uri="{FF2B5EF4-FFF2-40B4-BE49-F238E27FC236}">
                <a16:creationId xmlns:a16="http://schemas.microsoft.com/office/drawing/2014/main" id="{42288C78-2467-C443-919E-61187C525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9" y="2486270"/>
            <a:ext cx="3874463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593DE26-216D-BA4C-BA17-73E65B02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power of programming languages</a:t>
            </a:r>
          </a:p>
        </p:txBody>
      </p:sp>
      <p:pic>
        <p:nvPicPr>
          <p:cNvPr id="2052" name="Picture 4" descr="What does a machine language code look like? - Quora">
            <a:extLst>
              <a:ext uri="{FF2B5EF4-FFF2-40B4-BE49-F238E27FC236}">
                <a16:creationId xmlns:a16="http://schemas.microsoft.com/office/drawing/2014/main" id="{9D09E438-679F-8746-B55D-149EF751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92" y="2998418"/>
            <a:ext cx="5212864" cy="313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trix Code GIFs | Tenor">
            <a:extLst>
              <a:ext uri="{FF2B5EF4-FFF2-40B4-BE49-F238E27FC236}">
                <a16:creationId xmlns:a16="http://schemas.microsoft.com/office/drawing/2014/main" id="{2CFA8D14-5329-4042-9E7E-5CA3AB9A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92" y="2672150"/>
            <a:ext cx="63246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Down 47">
            <a:extLst>
              <a:ext uri="{FF2B5EF4-FFF2-40B4-BE49-F238E27FC236}">
                <a16:creationId xmlns:a16="http://schemas.microsoft.com/office/drawing/2014/main" id="{9FEB138B-B921-EC44-A1AA-D1D102E26B41}"/>
              </a:ext>
            </a:extLst>
          </p:cNvPr>
          <p:cNvSpPr/>
          <p:nvPr/>
        </p:nvSpPr>
        <p:spPr>
          <a:xfrm rot="16200000">
            <a:off x="4509023" y="3760540"/>
            <a:ext cx="903559" cy="160782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7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72E5-F4FD-C947-975A-2EB6AA8A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0D82C-B025-EC43-B148-3E1D1D606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4"/>
            <a:ext cx="10515600" cy="4835479"/>
          </a:xfrm>
        </p:spPr>
        <p:txBody>
          <a:bodyPr>
            <a:normAutofit/>
          </a:bodyPr>
          <a:lstStyle/>
          <a:p>
            <a:r>
              <a:rPr lang="en-US" dirty="0"/>
              <a:t>No end-of-instruction separators, such as semicolons (like in C or Java)</a:t>
            </a:r>
          </a:p>
          <a:p>
            <a:r>
              <a:rPr lang="en-US" b="1" dirty="0"/>
              <a:t>Programs are stored in .</a:t>
            </a:r>
            <a:r>
              <a:rPr lang="en-US" b="1" dirty="0" err="1"/>
              <a:t>py</a:t>
            </a:r>
            <a:r>
              <a:rPr lang="en-US" b="1" dirty="0"/>
              <a:t> files</a:t>
            </a:r>
            <a:endParaRPr lang="en-US" dirty="0"/>
          </a:p>
          <a:p>
            <a:r>
              <a:rPr lang="en-US" dirty="0"/>
              <a:t>Comments start with a # character</a:t>
            </a:r>
          </a:p>
          <a:p>
            <a:r>
              <a:rPr lang="en-US" b="1" dirty="0"/>
              <a:t>Whitespace matters (exactly 4 spaces means indentation)</a:t>
            </a:r>
          </a:p>
          <a:p>
            <a:pPr marL="28791" marR="4607">
              <a:lnSpc>
                <a:spcPts val="2739"/>
              </a:lnSpc>
            </a:pPr>
            <a:r>
              <a:rPr lang="en-CA" dirty="0">
                <a:latin typeface="Trebuchet MS"/>
                <a:cs typeface="Trebuchet MS"/>
              </a:rPr>
              <a:t>Python is an interpreted language (not a compiled one)</a:t>
            </a:r>
          </a:p>
          <a:p>
            <a:pPr marL="485991" marR="4607" lvl="1">
              <a:lnSpc>
                <a:spcPts val="2739"/>
              </a:lnSpc>
            </a:pPr>
            <a:r>
              <a:rPr lang="en-CA" dirty="0">
                <a:latin typeface="Trebuchet MS"/>
                <a:cs typeface="Trebuchet MS"/>
              </a:rPr>
              <a:t>You can run code one statement at a time, just like a calculator or </a:t>
            </a:r>
            <a:r>
              <a:rPr lang="en-CA" dirty="0" err="1">
                <a:latin typeface="Trebuchet MS"/>
                <a:cs typeface="Trebuchet MS"/>
              </a:rPr>
              <a:t>Matlab</a:t>
            </a:r>
            <a:endParaRPr lang="en-CA" dirty="0">
              <a:latin typeface="Trebuchet MS"/>
              <a:cs typeface="Trebuchet MS"/>
            </a:endParaRPr>
          </a:p>
          <a:p>
            <a:pPr marL="485991" marR="4607" lvl="1">
              <a:lnSpc>
                <a:spcPts val="2739"/>
              </a:lnSpc>
            </a:pPr>
            <a:r>
              <a:rPr lang="en-CA" spc="-9" dirty="0">
                <a:latin typeface="Arial"/>
                <a:cs typeface="Arial"/>
              </a:rPr>
              <a:t>This means </a:t>
            </a:r>
            <a:r>
              <a:rPr lang="en-CA" spc="-9" dirty="0">
                <a:latin typeface="Trebuchet MS"/>
                <a:cs typeface="Trebuchet MS"/>
              </a:rPr>
              <a:t>va</a:t>
            </a:r>
            <a:r>
              <a:rPr lang="en-CA" spc="-5" dirty="0">
                <a:latin typeface="Trebuchet MS"/>
                <a:cs typeface="Trebuchet MS"/>
              </a:rPr>
              <a:t>ria</a:t>
            </a:r>
            <a:r>
              <a:rPr lang="en-CA" dirty="0">
                <a:latin typeface="Trebuchet MS"/>
                <a:cs typeface="Trebuchet MS"/>
              </a:rPr>
              <a:t>b</a:t>
            </a:r>
            <a:r>
              <a:rPr lang="en-CA" spc="-9" dirty="0">
                <a:latin typeface="Trebuchet MS"/>
                <a:cs typeface="Trebuchet MS"/>
              </a:rPr>
              <a:t>l</a:t>
            </a:r>
            <a:r>
              <a:rPr lang="en-CA" spc="-5" dirty="0">
                <a:latin typeface="Trebuchet MS"/>
                <a:cs typeface="Trebuchet MS"/>
              </a:rPr>
              <a:t>e</a:t>
            </a:r>
            <a:r>
              <a:rPr lang="en-CA" spc="-14" dirty="0">
                <a:latin typeface="Trebuchet MS"/>
                <a:cs typeface="Trebuchet MS"/>
              </a:rPr>
              <a:t>s</a:t>
            </a:r>
            <a:r>
              <a:rPr lang="en-CA" dirty="0">
                <a:latin typeface="Trebuchet MS"/>
                <a:cs typeface="Trebuchet MS"/>
              </a:rPr>
              <a:t> </a:t>
            </a:r>
            <a:r>
              <a:rPr lang="en-CA" spc="-9" dirty="0">
                <a:latin typeface="Trebuchet MS"/>
                <a:cs typeface="Trebuchet MS"/>
              </a:rPr>
              <a:t>c</a:t>
            </a:r>
            <a:r>
              <a:rPr lang="en-CA" spc="-5" dirty="0">
                <a:latin typeface="Trebuchet MS"/>
                <a:cs typeface="Trebuchet MS"/>
              </a:rPr>
              <a:t>a</a:t>
            </a:r>
            <a:r>
              <a:rPr lang="en-CA" dirty="0">
                <a:latin typeface="Trebuchet MS"/>
                <a:cs typeface="Trebuchet MS"/>
              </a:rPr>
              <a:t>n</a:t>
            </a:r>
            <a:r>
              <a:rPr lang="en-CA" spc="-5" dirty="0">
                <a:latin typeface="Trebuchet MS"/>
                <a:cs typeface="Trebuchet MS"/>
              </a:rPr>
              <a:t> c</a:t>
            </a:r>
            <a:r>
              <a:rPr lang="en-CA" dirty="0">
                <a:latin typeface="Trebuchet MS"/>
                <a:cs typeface="Trebuchet MS"/>
              </a:rPr>
              <a:t>h</a:t>
            </a:r>
            <a:r>
              <a:rPr lang="en-CA" spc="-5" dirty="0">
                <a:latin typeface="Trebuchet MS"/>
                <a:cs typeface="Trebuchet MS"/>
              </a:rPr>
              <a:t>a</a:t>
            </a:r>
            <a:r>
              <a:rPr lang="en-CA" spc="-9" dirty="0">
                <a:latin typeface="Trebuchet MS"/>
                <a:cs typeface="Trebuchet MS"/>
              </a:rPr>
              <a:t>n</a:t>
            </a:r>
            <a:r>
              <a:rPr lang="en-CA" spc="-14" dirty="0">
                <a:latin typeface="Trebuchet MS"/>
                <a:cs typeface="Trebuchet MS"/>
              </a:rPr>
              <a:t>g</a:t>
            </a:r>
            <a:r>
              <a:rPr lang="en-CA" dirty="0">
                <a:latin typeface="Trebuchet MS"/>
                <a:cs typeface="Trebuchet MS"/>
              </a:rPr>
              <a:t>e </a:t>
            </a:r>
            <a:r>
              <a:rPr lang="en-CA" spc="-5" dirty="0">
                <a:latin typeface="Trebuchet MS"/>
                <a:cs typeface="Trebuchet MS"/>
              </a:rPr>
              <a:t>typ</a:t>
            </a:r>
            <a:r>
              <a:rPr lang="en-CA" dirty="0">
                <a:latin typeface="Trebuchet MS"/>
                <a:cs typeface="Trebuchet MS"/>
              </a:rPr>
              <a:t>e d</a:t>
            </a:r>
            <a:r>
              <a:rPr lang="en-CA" spc="-9" dirty="0">
                <a:latin typeface="Trebuchet MS"/>
                <a:cs typeface="Trebuchet MS"/>
              </a:rPr>
              <a:t>u</a:t>
            </a:r>
            <a:r>
              <a:rPr lang="en-CA" spc="-5" dirty="0">
                <a:latin typeface="Trebuchet MS"/>
                <a:cs typeface="Trebuchet MS"/>
              </a:rPr>
              <a:t>ri</a:t>
            </a:r>
            <a:r>
              <a:rPr lang="en-CA" dirty="0">
                <a:latin typeface="Trebuchet MS"/>
                <a:cs typeface="Trebuchet MS"/>
              </a:rPr>
              <a:t>n</a:t>
            </a:r>
            <a:r>
              <a:rPr lang="en-CA" spc="-14" dirty="0">
                <a:latin typeface="Trebuchet MS"/>
                <a:cs typeface="Trebuchet MS"/>
              </a:rPr>
              <a:t>g</a:t>
            </a:r>
            <a:r>
              <a:rPr lang="en-CA" dirty="0">
                <a:latin typeface="Trebuchet MS"/>
                <a:cs typeface="Trebuchet MS"/>
              </a:rPr>
              <a:t> </a:t>
            </a:r>
            <a:r>
              <a:rPr lang="en-CA" spc="-5" dirty="0">
                <a:latin typeface="Trebuchet MS"/>
                <a:cs typeface="Trebuchet MS"/>
              </a:rPr>
              <a:t>r</a:t>
            </a:r>
            <a:r>
              <a:rPr lang="en-CA" spc="-9" dirty="0">
                <a:latin typeface="Trebuchet MS"/>
                <a:cs typeface="Trebuchet MS"/>
              </a:rPr>
              <a:t>u</a:t>
            </a:r>
            <a:r>
              <a:rPr lang="en-CA" dirty="0">
                <a:latin typeface="Trebuchet MS"/>
                <a:cs typeface="Trebuchet MS"/>
              </a:rPr>
              <a:t>n</a:t>
            </a:r>
            <a:r>
              <a:rPr lang="en-CA" spc="-5" dirty="0">
                <a:latin typeface="Trebuchet MS"/>
                <a:cs typeface="Trebuchet MS"/>
              </a:rPr>
              <a:t>time, and do not have to be declared before running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1018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AB01-2F54-6449-965D-E349EFB5A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380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Arithmetic Operators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2609C9-0F88-1D4B-B1E2-B377F7953D88}"/>
              </a:ext>
            </a:extLst>
          </p:cNvPr>
          <p:cNvGrpSpPr/>
          <p:nvPr/>
        </p:nvGrpSpPr>
        <p:grpSpPr>
          <a:xfrm>
            <a:off x="1343661" y="1323923"/>
            <a:ext cx="9504680" cy="877181"/>
            <a:chOff x="1343661" y="960077"/>
            <a:chExt cx="9504680" cy="101854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D1C5D52-6FEE-564B-A859-1A73A807B9BF}"/>
                </a:ext>
              </a:extLst>
            </p:cNvPr>
            <p:cNvSpPr/>
            <p:nvPr/>
          </p:nvSpPr>
          <p:spPr>
            <a:xfrm>
              <a:off x="1343661" y="960077"/>
              <a:ext cx="1583690" cy="1018540"/>
            </a:xfrm>
            <a:custGeom>
              <a:avLst/>
              <a:gdLst/>
              <a:ahLst/>
              <a:cxnLst/>
              <a:rect l="l" t="t" r="r" b="b"/>
              <a:pathLst>
                <a:path w="1583689" h="1018539">
                  <a:moveTo>
                    <a:pt x="0" y="0"/>
                  </a:moveTo>
                  <a:lnTo>
                    <a:pt x="1583690" y="0"/>
                  </a:lnTo>
                  <a:lnTo>
                    <a:pt x="1583690" y="1018539"/>
                  </a:lnTo>
                  <a:lnTo>
                    <a:pt x="0" y="1018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01ADC1E-60C3-4943-9545-2DD246C0BA8B}"/>
                </a:ext>
              </a:extLst>
            </p:cNvPr>
            <p:cNvSpPr txBox="1"/>
            <p:nvPr/>
          </p:nvSpPr>
          <p:spPr>
            <a:xfrm>
              <a:off x="1421131" y="1327071"/>
              <a:ext cx="1141095" cy="39311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200" b="1" spc="-20" dirty="0">
                  <a:solidFill>
                    <a:schemeClr val="bg1"/>
                  </a:solidFill>
                  <a:latin typeface="Times New Roman"/>
                  <a:cs typeface="Times New Roman"/>
                </a:rPr>
                <a:t>Op</a:t>
              </a:r>
              <a:r>
                <a:rPr sz="2200" b="1" spc="-10" dirty="0">
                  <a:solidFill>
                    <a:schemeClr val="bg1"/>
                  </a:solidFill>
                  <a:latin typeface="Times New Roman"/>
                  <a:cs typeface="Times New Roman"/>
                </a:rPr>
                <a:t>e</a:t>
              </a:r>
              <a:r>
                <a:rPr sz="2200" b="1" spc="-20" dirty="0">
                  <a:solidFill>
                    <a:schemeClr val="bg1"/>
                  </a:solidFill>
                  <a:latin typeface="Times New Roman"/>
                  <a:cs typeface="Times New Roman"/>
                </a:rPr>
                <a:t>r</a:t>
              </a:r>
              <a:r>
                <a:rPr sz="22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a</a:t>
              </a:r>
              <a:r>
                <a:rPr sz="2200" b="1" spc="-5" dirty="0">
                  <a:solidFill>
                    <a:schemeClr val="bg1"/>
                  </a:solidFill>
                  <a:latin typeface="Times New Roman"/>
                  <a:cs typeface="Times New Roman"/>
                </a:rPr>
                <a:t>t</a:t>
              </a:r>
              <a:r>
                <a:rPr sz="2200" b="1" spc="-15" dirty="0">
                  <a:solidFill>
                    <a:schemeClr val="bg1"/>
                  </a:solidFill>
                  <a:latin typeface="Times New Roman"/>
                  <a:cs typeface="Times New Roman"/>
                </a:rPr>
                <a:t>or</a:t>
              </a:r>
              <a:endParaRPr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0DA2EE4-F869-7F4F-87C6-532ADAF6207B}"/>
                </a:ext>
              </a:extLst>
            </p:cNvPr>
            <p:cNvSpPr/>
            <p:nvPr/>
          </p:nvSpPr>
          <p:spPr>
            <a:xfrm>
              <a:off x="2927352" y="960077"/>
              <a:ext cx="2197100" cy="1018540"/>
            </a:xfrm>
            <a:custGeom>
              <a:avLst/>
              <a:gdLst/>
              <a:ahLst/>
              <a:cxnLst/>
              <a:rect l="l" t="t" r="r" b="b"/>
              <a:pathLst>
                <a:path w="2197100" h="1018539">
                  <a:moveTo>
                    <a:pt x="0" y="0"/>
                  </a:moveTo>
                  <a:lnTo>
                    <a:pt x="2197100" y="0"/>
                  </a:lnTo>
                  <a:lnTo>
                    <a:pt x="2197100" y="1018539"/>
                  </a:lnTo>
                  <a:lnTo>
                    <a:pt x="0" y="1018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D226278-D88E-4044-8BED-5EDBA213861A}"/>
                </a:ext>
              </a:extLst>
            </p:cNvPr>
            <p:cNvSpPr txBox="1"/>
            <p:nvPr/>
          </p:nvSpPr>
          <p:spPr>
            <a:xfrm>
              <a:off x="3004822" y="1327071"/>
              <a:ext cx="1250950" cy="39311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200" b="1" spc="-20" dirty="0">
                  <a:solidFill>
                    <a:schemeClr val="bg1"/>
                  </a:solidFill>
                  <a:latin typeface="Times New Roman"/>
                  <a:cs typeface="Times New Roman"/>
                </a:rPr>
                <a:t>Op</a:t>
              </a:r>
              <a:r>
                <a:rPr sz="2200" b="1" spc="-10" dirty="0">
                  <a:solidFill>
                    <a:schemeClr val="bg1"/>
                  </a:solidFill>
                  <a:latin typeface="Times New Roman"/>
                  <a:cs typeface="Times New Roman"/>
                </a:rPr>
                <a:t>e</a:t>
              </a:r>
              <a:r>
                <a:rPr sz="2200" b="1" spc="-20" dirty="0">
                  <a:solidFill>
                    <a:schemeClr val="bg1"/>
                  </a:solidFill>
                  <a:latin typeface="Times New Roman"/>
                  <a:cs typeface="Times New Roman"/>
                </a:rPr>
                <a:t>r</a:t>
              </a:r>
              <a:r>
                <a:rPr sz="22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a</a:t>
              </a:r>
              <a:r>
                <a:rPr sz="2200" b="1" spc="-5" dirty="0">
                  <a:solidFill>
                    <a:schemeClr val="bg1"/>
                  </a:solidFill>
                  <a:latin typeface="Times New Roman"/>
                  <a:cs typeface="Times New Roman"/>
                </a:rPr>
                <a:t>ti</a:t>
              </a:r>
              <a:r>
                <a:rPr sz="22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on</a:t>
              </a:r>
              <a:endParaRPr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9B2EAC4-527C-C449-AA79-DC3D091BD29D}"/>
                </a:ext>
              </a:extLst>
            </p:cNvPr>
            <p:cNvSpPr/>
            <p:nvPr/>
          </p:nvSpPr>
          <p:spPr>
            <a:xfrm>
              <a:off x="5124452" y="960077"/>
              <a:ext cx="1761489" cy="1018540"/>
            </a:xfrm>
            <a:custGeom>
              <a:avLst/>
              <a:gdLst/>
              <a:ahLst/>
              <a:cxnLst/>
              <a:rect l="l" t="t" r="r" b="b"/>
              <a:pathLst>
                <a:path w="1761489" h="1018539">
                  <a:moveTo>
                    <a:pt x="0" y="0"/>
                  </a:moveTo>
                  <a:lnTo>
                    <a:pt x="1761489" y="0"/>
                  </a:lnTo>
                  <a:lnTo>
                    <a:pt x="1761489" y="1018539"/>
                  </a:lnTo>
                  <a:lnTo>
                    <a:pt x="0" y="1018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24903C9A-EF99-0647-9C94-5ADACFAB5D15}"/>
                </a:ext>
              </a:extLst>
            </p:cNvPr>
            <p:cNvSpPr txBox="1"/>
            <p:nvPr/>
          </p:nvSpPr>
          <p:spPr>
            <a:xfrm>
              <a:off x="5201922" y="1327071"/>
              <a:ext cx="1343025" cy="39311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200" b="1" spc="-25" dirty="0">
                  <a:solidFill>
                    <a:schemeClr val="bg1"/>
                  </a:solidFill>
                  <a:latin typeface="Times New Roman"/>
                  <a:cs typeface="Times New Roman"/>
                </a:rPr>
                <a:t>E</a:t>
              </a:r>
              <a:r>
                <a:rPr sz="22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xp</a:t>
              </a:r>
              <a:r>
                <a:rPr sz="2200" b="1" spc="-20" dirty="0">
                  <a:solidFill>
                    <a:schemeClr val="bg1"/>
                  </a:solidFill>
                  <a:latin typeface="Times New Roman"/>
                  <a:cs typeface="Times New Roman"/>
                </a:rPr>
                <a:t>r</a:t>
              </a:r>
              <a:r>
                <a:rPr sz="2200" b="1" spc="-10" dirty="0">
                  <a:solidFill>
                    <a:schemeClr val="bg1"/>
                  </a:solidFill>
                  <a:latin typeface="Times New Roman"/>
                  <a:cs typeface="Times New Roman"/>
                </a:rPr>
                <a:t>es</a:t>
              </a:r>
              <a:r>
                <a:rPr sz="22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s</a:t>
              </a:r>
              <a:r>
                <a:rPr sz="2200" b="1" spc="-15" dirty="0">
                  <a:solidFill>
                    <a:schemeClr val="bg1"/>
                  </a:solidFill>
                  <a:latin typeface="Times New Roman"/>
                  <a:cs typeface="Times New Roman"/>
                </a:rPr>
                <a:t>ion</a:t>
              </a:r>
              <a:endParaRPr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059340B-75A2-344E-B9A7-EC39B9EC329F}"/>
                </a:ext>
              </a:extLst>
            </p:cNvPr>
            <p:cNvSpPr/>
            <p:nvPr/>
          </p:nvSpPr>
          <p:spPr>
            <a:xfrm>
              <a:off x="6885942" y="960077"/>
              <a:ext cx="2528570" cy="1018540"/>
            </a:xfrm>
            <a:custGeom>
              <a:avLst/>
              <a:gdLst/>
              <a:ahLst/>
              <a:cxnLst/>
              <a:rect l="l" t="t" r="r" b="b"/>
              <a:pathLst>
                <a:path w="2528570" h="1018539">
                  <a:moveTo>
                    <a:pt x="0" y="0"/>
                  </a:moveTo>
                  <a:lnTo>
                    <a:pt x="2528569" y="0"/>
                  </a:lnTo>
                  <a:lnTo>
                    <a:pt x="2528569" y="1018539"/>
                  </a:lnTo>
                  <a:lnTo>
                    <a:pt x="0" y="1018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9D2397C-9FFB-4D40-A542-B4C6DDAE08C5}"/>
                </a:ext>
              </a:extLst>
            </p:cNvPr>
            <p:cNvSpPr txBox="1"/>
            <p:nvPr/>
          </p:nvSpPr>
          <p:spPr>
            <a:xfrm>
              <a:off x="6963411" y="1327071"/>
              <a:ext cx="2327275" cy="39311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200" b="1" spc="-25" dirty="0">
                  <a:solidFill>
                    <a:schemeClr val="bg1"/>
                  </a:solidFill>
                  <a:latin typeface="Times New Roman"/>
                  <a:cs typeface="Times New Roman"/>
                </a:rPr>
                <a:t>E</a:t>
              </a:r>
              <a:r>
                <a:rPr sz="22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n</a:t>
              </a:r>
              <a:r>
                <a:rPr sz="2200" b="1" spc="-10" dirty="0">
                  <a:solidFill>
                    <a:schemeClr val="bg1"/>
                  </a:solidFill>
                  <a:latin typeface="Times New Roman"/>
                  <a:cs typeface="Times New Roman"/>
                </a:rPr>
                <a:t>gli</a:t>
              </a:r>
              <a:r>
                <a:rPr sz="2200" b="1" spc="-25" dirty="0">
                  <a:solidFill>
                    <a:schemeClr val="bg1"/>
                  </a:solidFill>
                  <a:latin typeface="Times New Roman"/>
                  <a:cs typeface="Times New Roman"/>
                </a:rPr>
                <a:t>s</a:t>
              </a:r>
              <a:r>
                <a:rPr sz="22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h </a:t>
              </a:r>
              <a:r>
                <a:rPr sz="2200" b="1" spc="-5" dirty="0">
                  <a:solidFill>
                    <a:schemeClr val="bg1"/>
                  </a:solidFill>
                  <a:latin typeface="Times New Roman"/>
                  <a:cs typeface="Times New Roman"/>
                </a:rPr>
                <a:t>d</a:t>
              </a:r>
              <a:r>
                <a:rPr sz="2200" b="1" spc="-10" dirty="0">
                  <a:solidFill>
                    <a:schemeClr val="bg1"/>
                  </a:solidFill>
                  <a:latin typeface="Times New Roman"/>
                  <a:cs typeface="Times New Roman"/>
                </a:rPr>
                <a:t>escr</a:t>
              </a:r>
              <a:r>
                <a:rPr sz="2200" b="1" spc="-15" dirty="0">
                  <a:solidFill>
                    <a:schemeClr val="bg1"/>
                  </a:solidFill>
                  <a:latin typeface="Times New Roman"/>
                  <a:cs typeface="Times New Roman"/>
                </a:rPr>
                <a:t>ip</a:t>
              </a:r>
              <a:r>
                <a:rPr sz="2200" b="1" spc="-5" dirty="0">
                  <a:solidFill>
                    <a:schemeClr val="bg1"/>
                  </a:solidFill>
                  <a:latin typeface="Times New Roman"/>
                  <a:cs typeface="Times New Roman"/>
                </a:rPr>
                <a:t>t</a:t>
              </a:r>
              <a:r>
                <a:rPr sz="2200" b="1" spc="-15" dirty="0">
                  <a:solidFill>
                    <a:schemeClr val="bg1"/>
                  </a:solidFill>
                  <a:latin typeface="Times New Roman"/>
                  <a:cs typeface="Times New Roman"/>
                </a:rPr>
                <a:t>ion</a:t>
              </a:r>
              <a:endParaRPr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94404570-8CF4-4C4B-B690-275ABFA05CB1}"/>
                </a:ext>
              </a:extLst>
            </p:cNvPr>
            <p:cNvSpPr/>
            <p:nvPr/>
          </p:nvSpPr>
          <p:spPr>
            <a:xfrm>
              <a:off x="9414511" y="960077"/>
              <a:ext cx="1433830" cy="1018540"/>
            </a:xfrm>
            <a:custGeom>
              <a:avLst/>
              <a:gdLst/>
              <a:ahLst/>
              <a:cxnLst/>
              <a:rect l="l" t="t" r="r" b="b"/>
              <a:pathLst>
                <a:path w="1433829" h="1018539">
                  <a:moveTo>
                    <a:pt x="0" y="0"/>
                  </a:moveTo>
                  <a:lnTo>
                    <a:pt x="1433830" y="0"/>
                  </a:lnTo>
                  <a:lnTo>
                    <a:pt x="1433830" y="1018539"/>
                  </a:lnTo>
                  <a:lnTo>
                    <a:pt x="0" y="1018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E27AD640-A03C-7643-9F01-6B6EB57FDF8B}"/>
                </a:ext>
              </a:extLst>
            </p:cNvPr>
            <p:cNvSpPr txBox="1"/>
            <p:nvPr/>
          </p:nvSpPr>
          <p:spPr>
            <a:xfrm>
              <a:off x="9491982" y="1327071"/>
              <a:ext cx="784860" cy="39311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200" b="1" spc="-10" dirty="0">
                  <a:solidFill>
                    <a:schemeClr val="bg1"/>
                  </a:solidFill>
                  <a:latin typeface="Times New Roman"/>
                  <a:cs typeface="Times New Roman"/>
                </a:rPr>
                <a:t>Re</a:t>
              </a:r>
              <a:r>
                <a:rPr sz="22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s</a:t>
              </a:r>
              <a:r>
                <a:rPr sz="2200" b="1" spc="-5" dirty="0">
                  <a:solidFill>
                    <a:schemeClr val="bg1"/>
                  </a:solidFill>
                  <a:latin typeface="Times New Roman"/>
                  <a:cs typeface="Times New Roman"/>
                </a:rPr>
                <a:t>u</a:t>
              </a:r>
              <a:r>
                <a:rPr sz="2200" b="1" spc="-15" dirty="0">
                  <a:solidFill>
                    <a:schemeClr val="bg1"/>
                  </a:solidFill>
                  <a:latin typeface="Times New Roman"/>
                  <a:cs typeface="Times New Roman"/>
                </a:rPr>
                <a:t>lt</a:t>
              </a:r>
              <a:endParaRPr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70816FD-8FEC-8E49-91ED-9BA6ACE1B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907175"/>
              </p:ext>
            </p:extLst>
          </p:nvPr>
        </p:nvGraphicFramePr>
        <p:xfrm>
          <a:off x="1343661" y="2083981"/>
          <a:ext cx="9504677" cy="4608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9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63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31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372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623570">
                        <a:lnSpc>
                          <a:spcPct val="100000"/>
                        </a:lnSpc>
                      </a:pPr>
                      <a:r>
                        <a:rPr sz="2000" b="1" spc="-1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di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ion</a:t>
                      </a:r>
                      <a:endParaRPr sz="20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11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56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2000" b="1" spc="-1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1 p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lu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s 56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67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72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62357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ra</a:t>
                      </a: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ion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23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52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2000" b="1" spc="-1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3 m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inu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s 52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-29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21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62357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mult</a:t>
                      </a:r>
                      <a:r>
                        <a:rPr sz="2000" b="1" spc="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pli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ca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tion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b="1" spc="-1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ult</a:t>
                      </a:r>
                      <a:r>
                        <a:rPr sz="2000" b="1" spc="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pli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ed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b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y 5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20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47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**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62357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tiation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**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b="1" spc="-1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ower</a:t>
                      </a: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of 5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32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72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62357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divi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ion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b="1" spc="-1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ivid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ed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by 2</a:t>
                      </a:r>
                      <a:endParaRPr sz="20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4.5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62357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int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eg</a:t>
                      </a: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r 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000" b="1" spc="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vi</a:t>
                      </a: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ion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b="1" spc="-1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ivid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ed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by 2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246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%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623570" marR="568325">
                        <a:lnSpc>
                          <a:spcPts val="244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du</a:t>
                      </a:r>
                      <a:r>
                        <a:rPr sz="2000" b="1" spc="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ain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20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%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00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b="1" spc="-1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mod</a:t>
                      </a: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0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364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5DB7-B6B4-2947-AC81-30EAA5EA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spc="-10" dirty="0">
                <a:latin typeface="Arial"/>
                <a:cs typeface="Arial"/>
              </a:rPr>
              <a:t>A</a:t>
            </a:r>
            <a:r>
              <a:rPr lang="en-CA" b="1" spc="-5" dirty="0">
                <a:latin typeface="Arial"/>
                <a:cs typeface="Arial"/>
              </a:rPr>
              <a:t>ri</a:t>
            </a:r>
            <a:r>
              <a:rPr lang="en-CA" b="1" spc="-10" dirty="0">
                <a:latin typeface="Arial"/>
                <a:cs typeface="Arial"/>
              </a:rPr>
              <a:t>t</a:t>
            </a:r>
            <a:r>
              <a:rPr lang="en-CA" b="1" spc="-25" dirty="0">
                <a:latin typeface="Arial"/>
                <a:cs typeface="Arial"/>
              </a:rPr>
              <a:t>h</a:t>
            </a:r>
            <a:r>
              <a:rPr lang="en-CA" b="1" spc="-10" dirty="0">
                <a:latin typeface="Arial"/>
                <a:cs typeface="Arial"/>
              </a:rPr>
              <a:t>m</a:t>
            </a:r>
            <a:r>
              <a:rPr lang="en-CA" b="1" dirty="0">
                <a:latin typeface="Arial"/>
                <a:cs typeface="Arial"/>
              </a:rPr>
              <a:t>e</a:t>
            </a:r>
            <a:r>
              <a:rPr lang="en-CA" b="1" spc="-5" dirty="0">
                <a:latin typeface="Arial"/>
                <a:cs typeface="Arial"/>
              </a:rPr>
              <a:t>t</a:t>
            </a:r>
            <a:r>
              <a:rPr lang="en-CA" b="1" spc="-20" dirty="0">
                <a:latin typeface="Arial"/>
                <a:cs typeface="Arial"/>
              </a:rPr>
              <a:t>i</a:t>
            </a:r>
            <a:r>
              <a:rPr lang="en-CA" b="1" spc="-25" dirty="0">
                <a:latin typeface="Arial"/>
                <a:cs typeface="Arial"/>
              </a:rPr>
              <a:t>c</a:t>
            </a:r>
            <a:r>
              <a:rPr lang="en-CA" b="1" spc="-5" dirty="0">
                <a:latin typeface="Arial"/>
                <a:cs typeface="Arial"/>
              </a:rPr>
              <a:t> </a:t>
            </a:r>
            <a:r>
              <a:rPr lang="en-CA" b="1" spc="-35" dirty="0">
                <a:latin typeface="Arial"/>
                <a:cs typeface="Arial"/>
              </a:rPr>
              <a:t>Ope</a:t>
            </a:r>
            <a:r>
              <a:rPr lang="en-CA" b="1" spc="-5" dirty="0">
                <a:latin typeface="Arial"/>
                <a:cs typeface="Arial"/>
              </a:rPr>
              <a:t>r</a:t>
            </a:r>
            <a:r>
              <a:rPr lang="en-CA" b="1" dirty="0">
                <a:latin typeface="Arial"/>
                <a:cs typeface="Arial"/>
              </a:rPr>
              <a:t>a</a:t>
            </a:r>
            <a:r>
              <a:rPr lang="en-CA" b="1" spc="-5" dirty="0">
                <a:latin typeface="Arial"/>
                <a:cs typeface="Arial"/>
              </a:rPr>
              <a:t>t</a:t>
            </a:r>
            <a:r>
              <a:rPr lang="en-CA" b="1" spc="-10" dirty="0">
                <a:latin typeface="Arial"/>
                <a:cs typeface="Arial"/>
              </a:rPr>
              <a:t>o</a:t>
            </a:r>
            <a:r>
              <a:rPr lang="en-CA" b="1" dirty="0">
                <a:latin typeface="Arial"/>
                <a:cs typeface="Arial"/>
              </a:rPr>
              <a:t>r</a:t>
            </a:r>
            <a:r>
              <a:rPr lang="en-CA" b="1" spc="-5" dirty="0">
                <a:latin typeface="Arial"/>
                <a:cs typeface="Arial"/>
              </a:rPr>
              <a:t> </a:t>
            </a:r>
            <a:r>
              <a:rPr lang="en-CA" b="1" spc="-30" dirty="0">
                <a:latin typeface="Arial"/>
                <a:cs typeface="Arial"/>
              </a:rPr>
              <a:t>P</a:t>
            </a:r>
            <a:r>
              <a:rPr lang="en-CA" b="1" spc="-10" dirty="0">
                <a:latin typeface="Arial"/>
                <a:cs typeface="Arial"/>
              </a:rPr>
              <a:t>r</a:t>
            </a:r>
            <a:r>
              <a:rPr lang="en-CA" b="1" dirty="0">
                <a:latin typeface="Arial"/>
                <a:cs typeface="Arial"/>
              </a:rPr>
              <a:t>e</a:t>
            </a:r>
            <a:r>
              <a:rPr lang="en-CA" b="1" spc="-5" dirty="0">
                <a:latin typeface="Arial"/>
                <a:cs typeface="Arial"/>
              </a:rPr>
              <a:t>c</a:t>
            </a:r>
            <a:r>
              <a:rPr lang="en-CA" b="1" dirty="0">
                <a:latin typeface="Arial"/>
                <a:cs typeface="Arial"/>
              </a:rPr>
              <a:t>e</a:t>
            </a:r>
            <a:r>
              <a:rPr lang="en-CA" b="1" spc="-30" dirty="0">
                <a:latin typeface="Arial"/>
                <a:cs typeface="Arial"/>
              </a:rPr>
              <a:t>de</a:t>
            </a:r>
            <a:r>
              <a:rPr lang="en-CA" b="1" spc="-25" dirty="0">
                <a:latin typeface="Arial"/>
                <a:cs typeface="Arial"/>
              </a:rPr>
              <a:t>n</a:t>
            </a:r>
            <a:r>
              <a:rPr lang="en-CA" b="1" spc="-5" dirty="0">
                <a:latin typeface="Arial"/>
                <a:cs typeface="Arial"/>
              </a:rPr>
              <a:t>c</a:t>
            </a:r>
            <a:r>
              <a:rPr lang="en-CA" b="1" dirty="0">
                <a:latin typeface="Arial"/>
                <a:cs typeface="Arial"/>
              </a:rPr>
              <a:t>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4A1BA-E059-374F-A70B-3BF7F720C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CA" dirty="0"/>
              <a:t>When multiple operators are combined in a single expression, the operations are evaluated in order of precedence (from left to right)</a:t>
            </a:r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D6E6406B-80F6-AB4A-B1DA-94AC8542EB5F}"/>
              </a:ext>
            </a:extLst>
          </p:cNvPr>
          <p:cNvSpPr/>
          <p:nvPr/>
        </p:nvSpPr>
        <p:spPr>
          <a:xfrm>
            <a:off x="1992630" y="3117273"/>
            <a:ext cx="4103370" cy="826711"/>
          </a:xfrm>
          <a:custGeom>
            <a:avLst/>
            <a:gdLst/>
            <a:ahLst/>
            <a:cxnLst/>
            <a:rect l="l" t="t" r="r" b="b"/>
            <a:pathLst>
              <a:path w="4103370" h="1029970">
                <a:moveTo>
                  <a:pt x="0" y="0"/>
                </a:moveTo>
                <a:lnTo>
                  <a:pt x="4103370" y="0"/>
                </a:lnTo>
                <a:lnTo>
                  <a:pt x="4103370" y="1029969"/>
                </a:lnTo>
                <a:lnTo>
                  <a:pt x="0" y="1029969"/>
                </a:lnTo>
                <a:lnTo>
                  <a:pt x="0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B84A4487-D6A5-894B-948D-45DAED1F5177}"/>
              </a:ext>
            </a:extLst>
          </p:cNvPr>
          <p:cNvSpPr txBox="1"/>
          <p:nvPr/>
        </p:nvSpPr>
        <p:spPr>
          <a:xfrm>
            <a:off x="2070100" y="3279620"/>
            <a:ext cx="124333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30" dirty="0">
                <a:solidFill>
                  <a:schemeClr val="bg1"/>
                </a:solidFill>
                <a:latin typeface="Times New Roman"/>
                <a:cs typeface="Times New Roman"/>
              </a:rPr>
              <a:t>O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p</a:t>
            </a:r>
            <a:r>
              <a:rPr sz="24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sz="24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rator</a:t>
            </a:r>
            <a:endParaRPr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37645BA4-CFE0-AD42-84EF-3BC80999C44C}"/>
              </a:ext>
            </a:extLst>
          </p:cNvPr>
          <p:cNvSpPr/>
          <p:nvPr/>
        </p:nvSpPr>
        <p:spPr>
          <a:xfrm>
            <a:off x="6096000" y="3117273"/>
            <a:ext cx="4104640" cy="826711"/>
          </a:xfrm>
          <a:custGeom>
            <a:avLst/>
            <a:gdLst/>
            <a:ahLst/>
            <a:cxnLst/>
            <a:rect l="l" t="t" r="r" b="b"/>
            <a:pathLst>
              <a:path w="4104640" h="1029970">
                <a:moveTo>
                  <a:pt x="0" y="0"/>
                </a:moveTo>
                <a:lnTo>
                  <a:pt x="4104640" y="0"/>
                </a:lnTo>
                <a:lnTo>
                  <a:pt x="4104640" y="1029969"/>
                </a:lnTo>
                <a:lnTo>
                  <a:pt x="0" y="1029969"/>
                </a:lnTo>
                <a:lnTo>
                  <a:pt x="0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88659E1-460D-CA47-8A57-C2FBA6FAF237}"/>
              </a:ext>
            </a:extLst>
          </p:cNvPr>
          <p:cNvSpPr txBox="1"/>
          <p:nvPr/>
        </p:nvSpPr>
        <p:spPr>
          <a:xfrm>
            <a:off x="6173470" y="3311370"/>
            <a:ext cx="149669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chemeClr val="bg1"/>
                </a:solidFill>
                <a:latin typeface="Times New Roman"/>
                <a:cs typeface="Times New Roman"/>
              </a:rPr>
              <a:t>P</a:t>
            </a:r>
            <a:r>
              <a:rPr sz="24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sz="24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sz="24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c</a:t>
            </a:r>
            <a:r>
              <a:rPr sz="24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d</a:t>
            </a:r>
            <a:r>
              <a:rPr sz="24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n</a:t>
            </a:r>
            <a:r>
              <a:rPr sz="24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ce</a:t>
            </a:r>
            <a:endParaRPr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99AB3D30-F25D-2C41-97D4-4876AC6A7772}"/>
              </a:ext>
            </a:extLst>
          </p:cNvPr>
          <p:cNvSpPr/>
          <p:nvPr/>
        </p:nvSpPr>
        <p:spPr>
          <a:xfrm>
            <a:off x="1992630" y="3943985"/>
            <a:ext cx="4103370" cy="638810"/>
          </a:xfrm>
          <a:custGeom>
            <a:avLst/>
            <a:gdLst/>
            <a:ahLst/>
            <a:cxnLst/>
            <a:rect l="l" t="t" r="r" b="b"/>
            <a:pathLst>
              <a:path w="4103370" h="638810">
                <a:moveTo>
                  <a:pt x="0" y="0"/>
                </a:moveTo>
                <a:lnTo>
                  <a:pt x="4103370" y="0"/>
                </a:lnTo>
                <a:lnTo>
                  <a:pt x="4103370" y="638809"/>
                </a:lnTo>
                <a:lnTo>
                  <a:pt x="0" y="638809"/>
                </a:lnTo>
                <a:lnTo>
                  <a:pt x="0" y="0"/>
                </a:lnTo>
                <a:close/>
              </a:path>
            </a:pathLst>
          </a:custGeom>
          <a:solidFill>
            <a:srgbClr val="0099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79076AAB-BE1E-6B4D-975A-54F546EA6101}"/>
              </a:ext>
            </a:extLst>
          </p:cNvPr>
          <p:cNvSpPr txBox="1"/>
          <p:nvPr/>
        </p:nvSpPr>
        <p:spPr>
          <a:xfrm>
            <a:off x="2070100" y="4004790"/>
            <a:ext cx="330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**</a:t>
            </a:r>
            <a:endParaRPr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3E9924AF-7A59-7D4E-964B-E0B3EDDC5689}"/>
              </a:ext>
            </a:extLst>
          </p:cNvPr>
          <p:cNvSpPr/>
          <p:nvPr/>
        </p:nvSpPr>
        <p:spPr>
          <a:xfrm>
            <a:off x="6096000" y="3943985"/>
            <a:ext cx="4104640" cy="638810"/>
          </a:xfrm>
          <a:custGeom>
            <a:avLst/>
            <a:gdLst/>
            <a:ahLst/>
            <a:cxnLst/>
            <a:rect l="l" t="t" r="r" b="b"/>
            <a:pathLst>
              <a:path w="4104640" h="638810">
                <a:moveTo>
                  <a:pt x="0" y="0"/>
                </a:moveTo>
                <a:lnTo>
                  <a:pt x="4104640" y="0"/>
                </a:lnTo>
                <a:lnTo>
                  <a:pt x="4104640" y="638809"/>
                </a:lnTo>
                <a:lnTo>
                  <a:pt x="0" y="638809"/>
                </a:lnTo>
                <a:lnTo>
                  <a:pt x="0" y="0"/>
                </a:lnTo>
                <a:close/>
              </a:path>
            </a:pathLst>
          </a:custGeom>
          <a:solidFill>
            <a:srgbClr val="0099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7DC5E61E-BA80-2848-931D-C266F7120680}"/>
              </a:ext>
            </a:extLst>
          </p:cNvPr>
          <p:cNvSpPr txBox="1"/>
          <p:nvPr/>
        </p:nvSpPr>
        <p:spPr>
          <a:xfrm>
            <a:off x="6173470" y="4004790"/>
            <a:ext cx="9556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hi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g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h</a:t>
            </a:r>
            <a:r>
              <a:rPr sz="24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endParaRPr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EFF55880-2CC0-2247-8330-3B5E67BAF4C7}"/>
              </a:ext>
            </a:extLst>
          </p:cNvPr>
          <p:cNvSpPr/>
          <p:nvPr/>
        </p:nvSpPr>
        <p:spPr>
          <a:xfrm>
            <a:off x="1992630" y="4582794"/>
            <a:ext cx="4103370" cy="655320"/>
          </a:xfrm>
          <a:custGeom>
            <a:avLst/>
            <a:gdLst/>
            <a:ahLst/>
            <a:cxnLst/>
            <a:rect l="l" t="t" r="r" b="b"/>
            <a:pathLst>
              <a:path w="4103370" h="655320">
                <a:moveTo>
                  <a:pt x="0" y="0"/>
                </a:moveTo>
                <a:lnTo>
                  <a:pt x="4103370" y="0"/>
                </a:lnTo>
                <a:lnTo>
                  <a:pt x="4103370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F43F738F-85AF-F94E-89E7-A132A734EB1D}"/>
              </a:ext>
            </a:extLst>
          </p:cNvPr>
          <p:cNvSpPr/>
          <p:nvPr/>
        </p:nvSpPr>
        <p:spPr>
          <a:xfrm>
            <a:off x="6096000" y="4582794"/>
            <a:ext cx="4104640" cy="655320"/>
          </a:xfrm>
          <a:custGeom>
            <a:avLst/>
            <a:gdLst/>
            <a:ahLst/>
            <a:cxnLst/>
            <a:rect l="l" t="t" r="r" b="b"/>
            <a:pathLst>
              <a:path w="4104640" h="655320">
                <a:moveTo>
                  <a:pt x="0" y="0"/>
                </a:moveTo>
                <a:lnTo>
                  <a:pt x="4104640" y="0"/>
                </a:lnTo>
                <a:lnTo>
                  <a:pt x="4104640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591A67F9-2126-6443-BB2E-F67CD07F62C7}"/>
              </a:ext>
            </a:extLst>
          </p:cNvPr>
          <p:cNvSpPr/>
          <p:nvPr/>
        </p:nvSpPr>
        <p:spPr>
          <a:xfrm>
            <a:off x="1992630" y="5238115"/>
            <a:ext cx="4103370" cy="655320"/>
          </a:xfrm>
          <a:custGeom>
            <a:avLst/>
            <a:gdLst/>
            <a:ahLst/>
            <a:cxnLst/>
            <a:rect l="l" t="t" r="r" b="b"/>
            <a:pathLst>
              <a:path w="4103370" h="655320">
                <a:moveTo>
                  <a:pt x="0" y="0"/>
                </a:moveTo>
                <a:lnTo>
                  <a:pt x="4103370" y="0"/>
                </a:lnTo>
                <a:lnTo>
                  <a:pt x="4103370" y="655319"/>
                </a:lnTo>
                <a:lnTo>
                  <a:pt x="0" y="655319"/>
                </a:lnTo>
                <a:lnTo>
                  <a:pt x="0" y="0"/>
                </a:lnTo>
                <a:close/>
              </a:path>
            </a:pathLst>
          </a:custGeom>
          <a:solidFill>
            <a:srgbClr val="0099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0A5CC2C4-0E06-964A-95A5-0EC76875AE62}"/>
              </a:ext>
            </a:extLst>
          </p:cNvPr>
          <p:cNvSpPr txBox="1"/>
          <p:nvPr/>
        </p:nvSpPr>
        <p:spPr>
          <a:xfrm>
            <a:off x="2070100" y="4643600"/>
            <a:ext cx="1522730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-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(n</a:t>
            </a:r>
            <a:r>
              <a:rPr sz="24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egat</a:t>
            </a:r>
            <a:r>
              <a:rPr sz="24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i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on)</a:t>
            </a:r>
            <a:endParaRPr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95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93065" algn="l"/>
                <a:tab pos="705485" algn="l"/>
                <a:tab pos="1103630" algn="l"/>
              </a:tabLst>
            </a:pP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*,	</a:t>
            </a:r>
            <a:r>
              <a:rPr sz="24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/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,	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//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,	%</a:t>
            </a:r>
            <a:endParaRPr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EC3CF013-9BDA-E440-9664-EECA96EFF33F}"/>
              </a:ext>
            </a:extLst>
          </p:cNvPr>
          <p:cNvSpPr/>
          <p:nvPr/>
        </p:nvSpPr>
        <p:spPr>
          <a:xfrm>
            <a:off x="6096000" y="5238115"/>
            <a:ext cx="4104640" cy="655320"/>
          </a:xfrm>
          <a:custGeom>
            <a:avLst/>
            <a:gdLst/>
            <a:ahLst/>
            <a:cxnLst/>
            <a:rect l="l" t="t" r="r" b="b"/>
            <a:pathLst>
              <a:path w="4104640" h="655320">
                <a:moveTo>
                  <a:pt x="0" y="0"/>
                </a:moveTo>
                <a:lnTo>
                  <a:pt x="4104640" y="0"/>
                </a:lnTo>
                <a:lnTo>
                  <a:pt x="4104640" y="655319"/>
                </a:lnTo>
                <a:lnTo>
                  <a:pt x="0" y="655319"/>
                </a:lnTo>
                <a:lnTo>
                  <a:pt x="0" y="0"/>
                </a:lnTo>
                <a:close/>
              </a:path>
            </a:pathLst>
          </a:custGeom>
          <a:solidFill>
            <a:srgbClr val="0099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C3ECABA4-FC35-E94E-A47A-ED8BF0368EAD}"/>
              </a:ext>
            </a:extLst>
          </p:cNvPr>
          <p:cNvSpPr/>
          <p:nvPr/>
        </p:nvSpPr>
        <p:spPr>
          <a:xfrm>
            <a:off x="1992630" y="5893435"/>
            <a:ext cx="4103370" cy="641350"/>
          </a:xfrm>
          <a:custGeom>
            <a:avLst/>
            <a:gdLst/>
            <a:ahLst/>
            <a:cxnLst/>
            <a:rect l="l" t="t" r="r" b="b"/>
            <a:pathLst>
              <a:path w="4103370" h="641350">
                <a:moveTo>
                  <a:pt x="0" y="0"/>
                </a:moveTo>
                <a:lnTo>
                  <a:pt x="4103370" y="0"/>
                </a:lnTo>
                <a:lnTo>
                  <a:pt x="4103370" y="641349"/>
                </a:lnTo>
                <a:lnTo>
                  <a:pt x="0" y="64134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DF374D00-B368-544B-9D73-67AD3DE87213}"/>
              </a:ext>
            </a:extLst>
          </p:cNvPr>
          <p:cNvSpPr txBox="1"/>
          <p:nvPr/>
        </p:nvSpPr>
        <p:spPr>
          <a:xfrm>
            <a:off x="2070100" y="5952970"/>
            <a:ext cx="35839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+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(ad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diti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o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), - (s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b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sz="24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acti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o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5AD900E0-3B06-AB4F-8310-6C4E49E16B04}"/>
              </a:ext>
            </a:extLst>
          </p:cNvPr>
          <p:cNvSpPr/>
          <p:nvPr/>
        </p:nvSpPr>
        <p:spPr>
          <a:xfrm>
            <a:off x="6096000" y="5893435"/>
            <a:ext cx="4104640" cy="641350"/>
          </a:xfrm>
          <a:custGeom>
            <a:avLst/>
            <a:gdLst/>
            <a:ahLst/>
            <a:cxnLst/>
            <a:rect l="l" t="t" r="r" b="b"/>
            <a:pathLst>
              <a:path w="4104640" h="641350">
                <a:moveTo>
                  <a:pt x="0" y="0"/>
                </a:moveTo>
                <a:lnTo>
                  <a:pt x="4104640" y="0"/>
                </a:lnTo>
                <a:lnTo>
                  <a:pt x="4104640" y="641349"/>
                </a:lnTo>
                <a:lnTo>
                  <a:pt x="0" y="64134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0" name="object 20">
            <a:extLst>
              <a:ext uri="{FF2B5EF4-FFF2-40B4-BE49-F238E27FC236}">
                <a16:creationId xmlns:a16="http://schemas.microsoft.com/office/drawing/2014/main" id="{895CAA3F-1A4B-BF44-AC4C-A3FE89C3EEAE}"/>
              </a:ext>
            </a:extLst>
          </p:cNvPr>
          <p:cNvSpPr txBox="1"/>
          <p:nvPr/>
        </p:nvSpPr>
        <p:spPr>
          <a:xfrm>
            <a:off x="6173470" y="5952970"/>
            <a:ext cx="838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ow</a:t>
            </a:r>
            <a:r>
              <a:rPr sz="24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st</a:t>
            </a:r>
            <a:endParaRPr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9905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Python as a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64036" cy="4835479"/>
          </a:xfrm>
        </p:spPr>
        <p:txBody>
          <a:bodyPr/>
          <a:lstStyle/>
          <a:p>
            <a:r>
              <a:rPr lang="en-CA" dirty="0"/>
              <a:t>Let’s start with a simple use of Python to get the feel for our new environment</a:t>
            </a:r>
          </a:p>
          <a:p>
            <a:r>
              <a:rPr lang="en-US" dirty="0"/>
              <a:t>Don’t forget your BEDMAS (or PEMDAS)!</a:t>
            </a:r>
          </a:p>
          <a:p>
            <a:endParaRPr lang="en-US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Using Python as a Calculator</a:t>
            </a:r>
          </a:p>
        </p:txBody>
      </p:sp>
    </p:spTree>
    <p:extLst>
      <p:ext uri="{BB962C8B-B14F-4D97-AF65-F5344CB8AC3E}">
        <p14:creationId xmlns:p14="http://schemas.microsoft.com/office/powerpoint/2010/main" val="1812793813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15628</TotalTime>
  <Words>1591</Words>
  <Application>Microsoft Macintosh PowerPoint</Application>
  <PresentationFormat>Widescreen</PresentationFormat>
  <Paragraphs>335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Courier New</vt:lpstr>
      <vt:lpstr>Segoe UI</vt:lpstr>
      <vt:lpstr>Times New Roman</vt:lpstr>
      <vt:lpstr>Trebuchet MS</vt:lpstr>
      <vt:lpstr>Wingdings</vt:lpstr>
      <vt:lpstr>APS106_PPTX_Theme</vt:lpstr>
      <vt:lpstr>Variables, Expressions and Operators.</vt:lpstr>
      <vt:lpstr>This Week’s Content</vt:lpstr>
      <vt:lpstr>Recap: What is Programming?</vt:lpstr>
      <vt:lpstr>PowerPoint Presentation</vt:lpstr>
      <vt:lpstr>The power of programming languages</vt:lpstr>
      <vt:lpstr>Introducing Python</vt:lpstr>
      <vt:lpstr>Arithmetic Operators</vt:lpstr>
      <vt:lpstr>Arithmetic Operator Precedence</vt:lpstr>
      <vt:lpstr>Using Python as a Calculator</vt:lpstr>
      <vt:lpstr>Variables and Memory</vt:lpstr>
      <vt:lpstr>Variable Names and Conventions</vt:lpstr>
      <vt:lpstr>Memory Visualization Example</vt:lpstr>
      <vt:lpstr>Memory Visualization Example</vt:lpstr>
      <vt:lpstr>Memory Visualization Example</vt:lpstr>
      <vt:lpstr>Memory Visualization Example</vt:lpstr>
      <vt:lpstr>Memory Visualization Example</vt:lpstr>
      <vt:lpstr>Memory Visualization Example</vt:lpstr>
      <vt:lpstr>Python Tutor Visualization</vt:lpstr>
      <vt:lpstr>Variables and Memory</vt:lpstr>
      <vt:lpstr>Variable Types</vt:lpstr>
      <vt:lpstr>Numerical Type Examples</vt:lpstr>
      <vt:lpstr>Type: str (pronounced string)</vt:lpstr>
      <vt:lpstr>String Type Examples</vt:lpstr>
      <vt:lpstr>More data types?!</vt:lpstr>
      <vt:lpstr>Variables Types</vt:lpstr>
      <vt:lpstr>Augmented Assignment Operations</vt:lpstr>
      <vt:lpstr>Let’s Code!   Convert gas mileage from American to Canadian</vt:lpstr>
      <vt:lpstr>Variables, Expressions and Operators.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Benjamin Kinsella</cp:lastModifiedBy>
  <cp:revision>172</cp:revision>
  <dcterms:created xsi:type="dcterms:W3CDTF">2021-11-03T00:49:37Z</dcterms:created>
  <dcterms:modified xsi:type="dcterms:W3CDTF">2022-01-04T18:35:35Z</dcterms:modified>
</cp:coreProperties>
</file>